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x="18288000" cy="10287000"/>
  <p:notesSz cx="6858000" cy="9144000"/>
  <p:embeddedFontLst>
    <p:embeddedFont>
      <p:font typeface="Intro Rust" charset="1" panose="00000500000000000000"/>
      <p:regular r:id="rId38"/>
    </p:embeddedFont>
    <p:embeddedFont>
      <p:font typeface="IBM Plex Sans Bold" charset="1" panose="020B0803050203000203"/>
      <p:regular r:id="rId39"/>
    </p:embeddedFont>
    <p:embeddedFont>
      <p:font typeface="Nunito Sans Bold" charset="1" panose="00000800000000000000"/>
      <p:regular r:id="rId40"/>
    </p:embeddedFont>
    <p:embeddedFont>
      <p:font typeface="Source Sans Pro" charset="1" panose="020B0503030403020204"/>
      <p:regular r:id="rId41"/>
    </p:embeddedFont>
    <p:embeddedFont>
      <p:font typeface="Nunito Sans Bold Italics" charset="1" panose="00000800000000000000"/>
      <p:regular r:id="rId42"/>
    </p:embeddedFont>
    <p:embeddedFont>
      <p:font typeface="Nunito Sans Italics" charset="1" panose="00000500000000000000"/>
      <p:regular r:id="rId43"/>
    </p:embeddedFont>
    <p:embeddedFont>
      <p:font typeface="Source Sans Pro Bold" charset="1" panose="020B0703030403020204"/>
      <p:regular r:id="rId44"/>
    </p:embeddedFont>
    <p:embeddedFont>
      <p:font typeface="Source Sans Pro Italics" charset="1" panose="020B0503030403090204"/>
      <p:regular r:id="rId45"/>
    </p:embeddedFont>
    <p:embeddedFont>
      <p:font typeface="Canva Sans" charset="1" panose="020B0503030501040103"/>
      <p:regular r:id="rId46"/>
    </p:embeddedFont>
    <p:embeddedFont>
      <p:font typeface="Anca Coder" charset="1" panose="020B0509020502020204"/>
      <p:regular r:id="rId47"/>
    </p:embeddedFont>
    <p:embeddedFont>
      <p:font typeface="Monument Bold" charset="1" panose="00000300000000000000"/>
      <p:regular r:id="rId4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gif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png>
</file>

<file path=ppt/media/image48.png>
</file>

<file path=ppt/media/image49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1.svg" Type="http://schemas.openxmlformats.org/officeDocument/2006/relationships/image"/><Relationship Id="rId2" Target="../media/image13.png" Type="http://schemas.openxmlformats.org/officeDocument/2006/relationships/image"/><Relationship Id="rId3" Target="../media/image14.svg" Type="http://schemas.openxmlformats.org/officeDocument/2006/relationships/image"/><Relationship Id="rId4" Target="../media/image15.gif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18.png" Type="http://schemas.openxmlformats.org/officeDocument/2006/relationships/image"/><Relationship Id="rId8" Target="../media/image19.svg" Type="http://schemas.openxmlformats.org/officeDocument/2006/relationships/image"/><Relationship Id="rId9" Target="../media/image20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0.png" Type="http://schemas.openxmlformats.org/officeDocument/2006/relationships/image"/><Relationship Id="rId11" Target="../media/image31.svg" Type="http://schemas.openxmlformats.org/officeDocument/2006/relationships/image"/><Relationship Id="rId12" Target="../media/image32.png" Type="http://schemas.openxmlformats.org/officeDocument/2006/relationships/image"/><Relationship Id="rId13" Target="../media/image33.svg" Type="http://schemas.openxmlformats.org/officeDocument/2006/relationships/image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Relationship Id="rId6" Target="../media/image26.png" Type="http://schemas.openxmlformats.org/officeDocument/2006/relationships/image"/><Relationship Id="rId7" Target="../media/image27.svg" Type="http://schemas.openxmlformats.org/officeDocument/2006/relationships/image"/><Relationship Id="rId8" Target="../media/image28.png" Type="http://schemas.openxmlformats.org/officeDocument/2006/relationships/image"/><Relationship Id="rId9" Target="../media/image29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4.png" Type="http://schemas.openxmlformats.org/officeDocument/2006/relationships/image"/><Relationship Id="rId3" Target="../media/image35.svg" Type="http://schemas.openxmlformats.org/officeDocument/2006/relationships/image"/><Relationship Id="rId4" Target="../media/image36.png" Type="http://schemas.openxmlformats.org/officeDocument/2006/relationships/image"/><Relationship Id="rId5" Target="../media/image37.svg" Type="http://schemas.openxmlformats.org/officeDocument/2006/relationships/image"/><Relationship Id="rId6" Target="../media/image38.png" Type="http://schemas.openxmlformats.org/officeDocument/2006/relationships/image"/><Relationship Id="rId7" Target="../media/image39.svg" Type="http://schemas.openxmlformats.org/officeDocument/2006/relationships/image"/><Relationship Id="rId8" Target="../media/image40.png" Type="http://schemas.openxmlformats.org/officeDocument/2006/relationships/image"/><Relationship Id="rId9" Target="../media/image41.sv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2.png" Type="http://schemas.openxmlformats.org/officeDocument/2006/relationships/image"/><Relationship Id="rId3" Target="../media/image43.svg" Type="http://schemas.openxmlformats.org/officeDocument/2006/relationships/image"/><Relationship Id="rId4" Target="../media/image44.png" Type="http://schemas.openxmlformats.org/officeDocument/2006/relationships/image"/><Relationship Id="rId5" Target="../media/image45.sv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6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7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9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9.pn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225686" y="7386191"/>
            <a:ext cx="15001060" cy="23812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225686" y="3866426"/>
            <a:ext cx="10109707" cy="1965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099"/>
              </a:lnSpc>
            </a:pPr>
            <a:r>
              <a:rPr lang="en-US" sz="11499" spc="1356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LANGUAGE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25332" y="2653159"/>
            <a:ext cx="7763193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999"/>
              </a:lnSpc>
            </a:pPr>
            <a:r>
              <a:rPr lang="en-US" sz="9999" spc="1789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NATURAL</a:t>
            </a:r>
          </a:p>
        </p:txBody>
      </p:sp>
      <p:sp>
        <p:nvSpPr>
          <p:cNvPr name="AutoShape 5" id="5"/>
          <p:cNvSpPr/>
          <p:nvPr/>
        </p:nvSpPr>
        <p:spPr>
          <a:xfrm>
            <a:off x="1225370" y="2876996"/>
            <a:ext cx="15001060" cy="23812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225332" y="5285929"/>
            <a:ext cx="15837335" cy="2076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0"/>
              </a:lnSpc>
            </a:pPr>
            <a:r>
              <a:rPr lang="en-US" sz="12000" spc="1416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PROCESSING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25686" y="2510158"/>
            <a:ext cx="3727640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7"/>
              </a:lnSpc>
            </a:pPr>
            <a:r>
              <a:rPr lang="en-US" b="true" sz="1305" spc="372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APPLICATIONS OF LLM IN NLP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146051" y="2510158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827"/>
              </a:lnSpc>
            </a:pPr>
            <a:r>
              <a:rPr lang="en-US" b="true" sz="1305" spc="372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DEC 2024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603810" y="2510158"/>
            <a:ext cx="3080379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27"/>
              </a:lnSpc>
            </a:pPr>
            <a:r>
              <a:rPr lang="en-US" b="true" sz="1305" spc="372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CCDS - NTU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25686" y="7519541"/>
            <a:ext cx="15000745" cy="22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27"/>
              </a:lnSpc>
            </a:pPr>
            <a:r>
              <a:rPr lang="en-US" b="true" sz="1305" spc="372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WORD2VEC ◉ SKIPGRAM ◉ TRANSFORMERS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739413"/>
            <a:ext cx="9509737" cy="89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One Hot Encoding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28833" y="1685563"/>
            <a:ext cx="4758619" cy="338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18"/>
              </a:lnSpc>
            </a:pPr>
            <a:r>
              <a:rPr lang="en-US" b="true" sz="2546" i="true">
                <a:solidFill>
                  <a:srgbClr val="009B4C"/>
                </a:solidFill>
                <a:latin typeface="Nunito Sans Bold Italics"/>
                <a:ea typeface="Nunito Sans Bold Italics"/>
                <a:cs typeface="Nunito Sans Bold Italics"/>
                <a:sym typeface="Nunito Sans Bold Italics"/>
              </a:rPr>
              <a:t>Convert Categories into Binary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213711"/>
            <a:ext cx="16130467" cy="2065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9"/>
              </a:lnSpc>
            </a:pPr>
            <a:r>
              <a:rPr lang="en-US" sz="3648">
                <a:solidFill>
                  <a:srgbClr val="73737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 popular approach in Discrete Word Representations, where each word in a vocabulary is represented by a vector with one ‘1’ corresponding to that word and all other positions set to ‘0’.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7558296"/>
            <a:ext cx="16130467" cy="1370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9"/>
              </a:lnSpc>
            </a:pPr>
            <a:r>
              <a:rPr lang="en-US" sz="364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While simple, it cannot capture relationships between different words. SGC is as unrelated to SGPR as Superman is to Watermelon.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043926" y="4514556"/>
            <a:ext cx="6200147" cy="193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4"/>
              </a:lnSpc>
            </a:pPr>
            <a:r>
              <a:rPr lang="en-US" b="true" sz="1530">
                <a:solidFill>
                  <a:srgbClr val="FFFFFF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Citizenship Status - Exact Values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6433704" y="4846212"/>
            <a:ext cx="2515530" cy="924497"/>
          </a:xfrm>
          <a:custGeom>
            <a:avLst/>
            <a:gdLst/>
            <a:ahLst/>
            <a:cxnLst/>
            <a:rect r="r" b="b" t="t" l="l"/>
            <a:pathLst>
              <a:path h="924497" w="2515530">
                <a:moveTo>
                  <a:pt x="0" y="0"/>
                </a:moveTo>
                <a:lnTo>
                  <a:pt x="2515530" y="0"/>
                </a:lnTo>
                <a:lnTo>
                  <a:pt x="2515530" y="924496"/>
                </a:lnTo>
                <a:lnTo>
                  <a:pt x="0" y="9244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9207415" y="4846212"/>
            <a:ext cx="2515530" cy="924497"/>
          </a:xfrm>
          <a:custGeom>
            <a:avLst/>
            <a:gdLst/>
            <a:ahLst/>
            <a:cxnLst/>
            <a:rect r="r" b="b" t="t" l="l"/>
            <a:pathLst>
              <a:path h="924497" w="2515530">
                <a:moveTo>
                  <a:pt x="0" y="0"/>
                </a:moveTo>
                <a:lnTo>
                  <a:pt x="2515529" y="0"/>
                </a:lnTo>
                <a:lnTo>
                  <a:pt x="2515529" y="924496"/>
                </a:lnTo>
                <a:lnTo>
                  <a:pt x="0" y="9244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7886235" y="6214375"/>
            <a:ext cx="2515530" cy="924497"/>
          </a:xfrm>
          <a:custGeom>
            <a:avLst/>
            <a:gdLst/>
            <a:ahLst/>
            <a:cxnLst/>
            <a:rect r="r" b="b" t="t" l="l"/>
            <a:pathLst>
              <a:path h="924497" w="2515530">
                <a:moveTo>
                  <a:pt x="0" y="0"/>
                </a:moveTo>
                <a:lnTo>
                  <a:pt x="2515530" y="0"/>
                </a:lnTo>
                <a:lnTo>
                  <a:pt x="2515530" y="924497"/>
                </a:lnTo>
                <a:lnTo>
                  <a:pt x="0" y="9244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6927976" y="5004155"/>
            <a:ext cx="1526987" cy="662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74"/>
              </a:lnSpc>
            </a:pPr>
            <a:r>
              <a:rPr lang="en-US" sz="5130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SGC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550276" y="5032095"/>
            <a:ext cx="1829807" cy="667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76"/>
              </a:lnSpc>
            </a:pPr>
            <a:r>
              <a:rPr lang="en-US" sz="5133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SGPR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372066" y="6403842"/>
            <a:ext cx="1543869" cy="667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76"/>
              </a:lnSpc>
            </a:pPr>
            <a:r>
              <a:rPr lang="en-US" sz="5133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INTL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405164" y="5853976"/>
            <a:ext cx="572610" cy="235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96"/>
              </a:lnSpc>
            </a:pPr>
            <a:r>
              <a:rPr lang="en-US" b="true" sz="1891" i="true">
                <a:solidFill>
                  <a:srgbClr val="FFFFFF"/>
                </a:solidFill>
                <a:latin typeface="Nunito Sans Bold Italics"/>
                <a:ea typeface="Nunito Sans Bold Italics"/>
                <a:cs typeface="Nunito Sans Bold Italics"/>
                <a:sym typeface="Nunito Sans Bold Italics"/>
              </a:rPr>
              <a:t>001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178874" y="5871741"/>
            <a:ext cx="572610" cy="235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96"/>
              </a:lnSpc>
            </a:pPr>
            <a:r>
              <a:rPr lang="en-US" b="true" sz="1891" i="true">
                <a:solidFill>
                  <a:srgbClr val="FFFFFF"/>
                </a:solidFill>
                <a:latin typeface="Nunito Sans Bold Italics"/>
                <a:ea typeface="Nunito Sans Bold Italics"/>
                <a:cs typeface="Nunito Sans Bold Italics"/>
                <a:sym typeface="Nunito Sans Bold Italics"/>
              </a:rPr>
              <a:t>010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857695" y="7249162"/>
            <a:ext cx="572610" cy="235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96"/>
              </a:lnSpc>
            </a:pPr>
            <a:r>
              <a:rPr lang="en-US" b="true" sz="1891" i="true">
                <a:solidFill>
                  <a:srgbClr val="FFFFFF"/>
                </a:solidFill>
                <a:latin typeface="Nunito Sans Bold Italics"/>
                <a:ea typeface="Nunito Sans Bold Italics"/>
                <a:cs typeface="Nunito Sans Bold Italics"/>
                <a:sym typeface="Nunito Sans Bold Italics"/>
              </a:rPr>
              <a:t>100</a:t>
            </a:r>
          </a:p>
        </p:txBody>
      </p:sp>
    </p:spTree>
  </p:cSld>
  <p:clrMapOvr>
    <a:masterClrMapping/>
  </p:clrMapOvr>
  <p:transition spd="fast">
    <p:fade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686248" y="2228435"/>
            <a:ext cx="2705466" cy="994302"/>
          </a:xfrm>
          <a:custGeom>
            <a:avLst/>
            <a:gdLst/>
            <a:ahLst/>
            <a:cxnLst/>
            <a:rect r="r" b="b" t="t" l="l"/>
            <a:pathLst>
              <a:path h="994302" w="2705466">
                <a:moveTo>
                  <a:pt x="0" y="0"/>
                </a:moveTo>
                <a:lnTo>
                  <a:pt x="2705466" y="0"/>
                </a:lnTo>
                <a:lnTo>
                  <a:pt x="2705466" y="994302"/>
                </a:lnTo>
                <a:lnTo>
                  <a:pt x="0" y="9943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4669388" y="2228435"/>
            <a:ext cx="2705466" cy="994302"/>
          </a:xfrm>
          <a:custGeom>
            <a:avLst/>
            <a:gdLst/>
            <a:ahLst/>
            <a:cxnLst/>
            <a:rect r="r" b="b" t="t" l="l"/>
            <a:pathLst>
              <a:path h="994302" w="2705466">
                <a:moveTo>
                  <a:pt x="0" y="0"/>
                </a:moveTo>
                <a:lnTo>
                  <a:pt x="2705467" y="0"/>
                </a:lnTo>
                <a:lnTo>
                  <a:pt x="2705467" y="994302"/>
                </a:lnTo>
                <a:lnTo>
                  <a:pt x="0" y="9943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3248453" y="3699903"/>
            <a:ext cx="2705466" cy="994302"/>
          </a:xfrm>
          <a:custGeom>
            <a:avLst/>
            <a:gdLst/>
            <a:ahLst/>
            <a:cxnLst/>
            <a:rect r="r" b="b" t="t" l="l"/>
            <a:pathLst>
              <a:path h="994302" w="2705466">
                <a:moveTo>
                  <a:pt x="0" y="0"/>
                </a:moveTo>
                <a:lnTo>
                  <a:pt x="2705466" y="0"/>
                </a:lnTo>
                <a:lnTo>
                  <a:pt x="2705466" y="994301"/>
                </a:lnTo>
                <a:lnTo>
                  <a:pt x="0" y="9943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grpSp>
        <p:nvGrpSpPr>
          <p:cNvPr name="Group 5" id="5"/>
          <p:cNvGrpSpPr/>
          <p:nvPr/>
        </p:nvGrpSpPr>
        <p:grpSpPr>
          <a:xfrm rot="0">
            <a:off x="1028700" y="4067350"/>
            <a:ext cx="6887718" cy="1997964"/>
            <a:chOff x="0" y="0"/>
            <a:chExt cx="9183624" cy="266395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183624" cy="2663952"/>
            </a:xfrm>
            <a:custGeom>
              <a:avLst/>
              <a:gdLst/>
              <a:ahLst/>
              <a:cxnLst/>
              <a:rect r="r" b="b" t="t" l="l"/>
              <a:pathLst>
                <a:path h="2663952" w="9183624">
                  <a:moveTo>
                    <a:pt x="0" y="0"/>
                  </a:moveTo>
                  <a:lnTo>
                    <a:pt x="9183624" y="0"/>
                  </a:lnTo>
                  <a:lnTo>
                    <a:pt x="9183624" y="2663952"/>
                  </a:lnTo>
                  <a:lnTo>
                    <a:pt x="0" y="26639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2685232" y="5542582"/>
            <a:ext cx="3831908" cy="4114800"/>
          </a:xfrm>
          <a:custGeom>
            <a:avLst/>
            <a:gdLst/>
            <a:ahLst/>
            <a:cxnLst/>
            <a:rect r="r" b="b" t="t" l="l"/>
            <a:pathLst>
              <a:path h="4114800" w="3831908">
                <a:moveTo>
                  <a:pt x="0" y="0"/>
                </a:moveTo>
                <a:lnTo>
                  <a:pt x="3831907" y="0"/>
                </a:lnTo>
                <a:lnTo>
                  <a:pt x="383190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739413"/>
            <a:ext cx="9509737" cy="89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One Hot Encoding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28833" y="1685563"/>
            <a:ext cx="4758619" cy="338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18"/>
              </a:lnSpc>
            </a:pPr>
            <a:r>
              <a:rPr lang="en-US" b="true" sz="2546" i="true">
                <a:solidFill>
                  <a:srgbClr val="009B4C"/>
                </a:solidFill>
                <a:latin typeface="Nunito Sans Bold Italics"/>
                <a:ea typeface="Nunito Sans Bold Italics"/>
                <a:cs typeface="Nunito Sans Bold Italics"/>
                <a:sym typeface="Nunito Sans Bold Italics"/>
              </a:rPr>
              <a:t>Convert Categories into Binary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78766" y="2863843"/>
            <a:ext cx="9459671" cy="6752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9"/>
              </a:lnSpc>
            </a:pPr>
            <a:r>
              <a:rPr lang="en-US" sz="364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Similarity Metric : Cosine Similarity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267039" y="1868861"/>
            <a:ext cx="6668293" cy="211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63"/>
              </a:lnSpc>
            </a:pPr>
            <a:r>
              <a:rPr lang="en-US" b="true" sz="1646">
                <a:solidFill>
                  <a:srgbClr val="FFFFFF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Citizenship Status - Exact Values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217839" y="2399199"/>
            <a:ext cx="1642283" cy="712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2"/>
              </a:lnSpc>
            </a:pPr>
            <a:r>
              <a:rPr lang="en-US" sz="5518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SGC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038138" y="2429249"/>
            <a:ext cx="1967967" cy="716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4"/>
              </a:lnSpc>
            </a:pPr>
            <a:r>
              <a:rPr lang="en-US" sz="5520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SGPR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770966" y="3904570"/>
            <a:ext cx="1660439" cy="716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44"/>
              </a:lnSpc>
            </a:pPr>
            <a:r>
              <a:rPr lang="en-US" sz="5520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INTL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731058" y="3308695"/>
            <a:ext cx="615845" cy="25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2"/>
              </a:lnSpc>
            </a:pPr>
            <a:r>
              <a:rPr lang="en-US" b="true" sz="2034" i="true">
                <a:solidFill>
                  <a:srgbClr val="FFFFFF"/>
                </a:solidFill>
                <a:latin typeface="Nunito Sans Bold Italics"/>
                <a:ea typeface="Nunito Sans Bold Italics"/>
                <a:cs typeface="Nunito Sans Bold Italics"/>
                <a:sym typeface="Nunito Sans Bold Italics"/>
              </a:rPr>
              <a:t>001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714199" y="3327802"/>
            <a:ext cx="615845" cy="25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2"/>
              </a:lnSpc>
            </a:pPr>
            <a:r>
              <a:rPr lang="en-US" b="true" sz="2034" i="true">
                <a:solidFill>
                  <a:srgbClr val="FFFFFF"/>
                </a:solidFill>
                <a:latin typeface="Nunito Sans Bold Italics"/>
                <a:ea typeface="Nunito Sans Bold Italics"/>
                <a:cs typeface="Nunito Sans Bold Italics"/>
                <a:sym typeface="Nunito Sans Bold Italics"/>
              </a:rPr>
              <a:t>010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293263" y="4809226"/>
            <a:ext cx="615845" cy="25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2"/>
              </a:lnSpc>
            </a:pPr>
            <a:r>
              <a:rPr lang="en-US" b="true" sz="2034" i="true">
                <a:solidFill>
                  <a:srgbClr val="FFFFFF"/>
                </a:solidFill>
                <a:latin typeface="Nunito Sans Bold Italics"/>
                <a:ea typeface="Nunito Sans Bold Italics"/>
                <a:cs typeface="Nunito Sans Bold Italics"/>
                <a:sym typeface="Nunito Sans Bold Italics"/>
              </a:rPr>
              <a:t>100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6656728"/>
            <a:ext cx="9459671" cy="1370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9"/>
              </a:lnSpc>
            </a:pPr>
            <a:r>
              <a:rPr lang="en-US" sz="364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One Hot Encoding gives Orthogonal</a:t>
            </a:r>
            <a:r>
              <a:rPr lang="en-US" sz="3648">
                <a:solidFill>
                  <a:srgbClr val="F29F0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*</a:t>
            </a:r>
            <a:r>
              <a:rPr lang="en-US" sz="364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Vectors</a:t>
            </a:r>
          </a:p>
          <a:p>
            <a:pPr algn="l">
              <a:lnSpc>
                <a:spcPts val="5509"/>
              </a:lnSpc>
            </a:pPr>
            <a:r>
              <a:rPr lang="en-US" sz="364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Thus, Similarity is always 0.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248453" y="7074187"/>
            <a:ext cx="2508673" cy="407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5"/>
              </a:lnSpc>
            </a:pPr>
            <a:r>
              <a:rPr lang="en-US" b="true" sz="2235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Vector Dot Product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3871036" y="6537170"/>
            <a:ext cx="1460300" cy="486767"/>
            <a:chOff x="0" y="0"/>
            <a:chExt cx="1947066" cy="64902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947066" cy="649022"/>
            </a:xfrm>
            <a:custGeom>
              <a:avLst/>
              <a:gdLst/>
              <a:ahLst/>
              <a:cxnLst/>
              <a:rect r="r" b="b" t="t" l="l"/>
              <a:pathLst>
                <a:path h="649022" w="1947066">
                  <a:moveTo>
                    <a:pt x="0" y="0"/>
                  </a:moveTo>
                  <a:lnTo>
                    <a:pt x="1947066" y="0"/>
                  </a:lnTo>
                  <a:lnTo>
                    <a:pt x="1947066" y="649022"/>
                  </a:lnTo>
                  <a:lnTo>
                    <a:pt x="0" y="64902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2848617" y="7567195"/>
            <a:ext cx="3481427" cy="704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22"/>
              </a:lnSpc>
            </a:pPr>
            <a:r>
              <a:rPr lang="en-US" sz="1935" i="true">
                <a:solidFill>
                  <a:srgbClr val="FFFFFF"/>
                </a:solidFill>
                <a:latin typeface="Source Sans Pro Italics"/>
                <a:ea typeface="Source Sans Pro Italics"/>
                <a:cs typeface="Source Sans Pro Italics"/>
                <a:sym typeface="Source Sans Pro Italics"/>
              </a:rPr>
              <a:t>Sum of products of  corresponding entities of 2 vectors.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848617" y="8433964"/>
            <a:ext cx="3481427" cy="342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22"/>
              </a:lnSpc>
            </a:pPr>
            <a:r>
              <a:rPr lang="en-US" sz="1935" i="true">
                <a:solidFill>
                  <a:srgbClr val="FFFFFF"/>
                </a:solidFill>
                <a:latin typeface="Source Sans Pro Italics"/>
                <a:ea typeface="Source Sans Pro Italics"/>
                <a:cs typeface="Source Sans Pro Italics"/>
                <a:sym typeface="Source Sans Pro Italics"/>
              </a:rPr>
              <a:t>(2i + 3j) · (10i+1j) = 20i + 3j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" y="9191625"/>
            <a:ext cx="6673090" cy="4558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86"/>
              </a:lnSpc>
            </a:pPr>
            <a:r>
              <a:rPr lang="en-US" sz="2574">
                <a:solidFill>
                  <a:srgbClr val="F29F0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*Perpendicular Vectors</a:t>
            </a:r>
          </a:p>
        </p:txBody>
      </p:sp>
    </p:spTree>
  </p:cSld>
  <p:clrMapOvr>
    <a:masterClrMapping/>
  </p:clrMapOvr>
  <p:transition spd="fast">
    <p:fade/>
  </p:transition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99092" y="1950841"/>
            <a:ext cx="8689817" cy="7307459"/>
            <a:chOff x="0" y="0"/>
            <a:chExt cx="11586422" cy="974327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421092" y="705667"/>
              <a:ext cx="564534" cy="564534"/>
              <a:chOff x="0" y="0"/>
              <a:chExt cx="812800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2</a:t>
                </a: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1646529" y="1270201"/>
              <a:ext cx="564534" cy="564534"/>
              <a:chOff x="0" y="0"/>
              <a:chExt cx="8128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6</a:t>
                </a: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703359" y="1834734"/>
              <a:ext cx="564534" cy="564534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8</a:t>
                </a: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1646529" y="2117001"/>
              <a:ext cx="564534" cy="564534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9</a:t>
                </a: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1081995" y="2681535"/>
              <a:ext cx="564534" cy="564534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11</a:t>
                </a: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1364262" y="141133"/>
              <a:ext cx="564534" cy="564534"/>
              <a:chOff x="0" y="0"/>
              <a:chExt cx="812800" cy="8128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3</a:t>
                </a:r>
              </a:p>
            </p:txBody>
          </p:sp>
        </p:grpSp>
        <p:grpSp>
          <p:nvGrpSpPr>
            <p:cNvPr name="Group 21" id="21"/>
            <p:cNvGrpSpPr/>
            <p:nvPr/>
          </p:nvGrpSpPr>
          <p:grpSpPr>
            <a:xfrm rot="0">
              <a:off x="2302815" y="423400"/>
              <a:ext cx="564534" cy="564534"/>
              <a:chOff x="0" y="0"/>
              <a:chExt cx="812800" cy="8128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4</a:t>
                </a:r>
              </a:p>
            </p:txBody>
          </p:sp>
        </p:grpSp>
        <p:grpSp>
          <p:nvGrpSpPr>
            <p:cNvPr name="Group 24" id="24"/>
            <p:cNvGrpSpPr/>
            <p:nvPr/>
          </p:nvGrpSpPr>
          <p:grpSpPr>
            <a:xfrm rot="0">
              <a:off x="43569" y="1336479"/>
              <a:ext cx="566286" cy="566286"/>
              <a:chOff x="0" y="0"/>
              <a:chExt cx="812800" cy="812800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1</a:t>
                </a:r>
              </a:p>
            </p:txBody>
          </p:sp>
        </p:grpSp>
        <p:grpSp>
          <p:nvGrpSpPr>
            <p:cNvPr name="Group 27" id="27"/>
            <p:cNvGrpSpPr/>
            <p:nvPr/>
          </p:nvGrpSpPr>
          <p:grpSpPr>
            <a:xfrm rot="0">
              <a:off x="2585082" y="1270201"/>
              <a:ext cx="564534" cy="564534"/>
              <a:chOff x="0" y="0"/>
              <a:chExt cx="812800" cy="812800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7</a:t>
                </a:r>
              </a:p>
            </p:txBody>
          </p:sp>
        </p:grpSp>
        <p:grpSp>
          <p:nvGrpSpPr>
            <p:cNvPr name="Group 30" id="30"/>
            <p:cNvGrpSpPr/>
            <p:nvPr/>
          </p:nvGrpSpPr>
          <p:grpSpPr>
            <a:xfrm rot="0">
              <a:off x="985626" y="989686"/>
              <a:ext cx="564534" cy="564534"/>
              <a:chOff x="0" y="0"/>
              <a:chExt cx="812800" cy="812800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32" id="32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5</a:t>
                </a:r>
              </a:p>
            </p:txBody>
          </p:sp>
        </p:grpSp>
        <p:grpSp>
          <p:nvGrpSpPr>
            <p:cNvPr name="Group 33" id="33"/>
            <p:cNvGrpSpPr/>
            <p:nvPr/>
          </p:nvGrpSpPr>
          <p:grpSpPr>
            <a:xfrm rot="0">
              <a:off x="564534" y="5789791"/>
              <a:ext cx="564534" cy="564534"/>
              <a:chOff x="0" y="0"/>
              <a:chExt cx="812800" cy="812800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44</a:t>
                </a:r>
              </a:p>
            </p:txBody>
          </p:sp>
        </p:grpSp>
        <p:grpSp>
          <p:nvGrpSpPr>
            <p:cNvPr name="Group 36" id="36"/>
            <p:cNvGrpSpPr/>
            <p:nvPr/>
          </p:nvGrpSpPr>
          <p:grpSpPr>
            <a:xfrm rot="0">
              <a:off x="1789970" y="6354325"/>
              <a:ext cx="564534" cy="564534"/>
              <a:chOff x="0" y="0"/>
              <a:chExt cx="812800" cy="812800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38" id="38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46</a:t>
                </a:r>
              </a:p>
            </p:txBody>
          </p:sp>
        </p:grpSp>
        <p:grpSp>
          <p:nvGrpSpPr>
            <p:cNvPr name="Group 39" id="39"/>
            <p:cNvGrpSpPr/>
            <p:nvPr/>
          </p:nvGrpSpPr>
          <p:grpSpPr>
            <a:xfrm rot="0">
              <a:off x="846800" y="6918858"/>
              <a:ext cx="564534" cy="564534"/>
              <a:chOff x="0" y="0"/>
              <a:chExt cx="812800" cy="812800"/>
            </a:xfrm>
          </p:grpSpPr>
          <p:sp>
            <p:nvSpPr>
              <p:cNvPr name="Freeform 40" id="4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41" id="41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51</a:t>
                </a:r>
              </a:p>
            </p:txBody>
          </p:sp>
        </p:grpSp>
        <p:grpSp>
          <p:nvGrpSpPr>
            <p:cNvPr name="Group 42" id="42"/>
            <p:cNvGrpSpPr/>
            <p:nvPr/>
          </p:nvGrpSpPr>
          <p:grpSpPr>
            <a:xfrm rot="0">
              <a:off x="1789970" y="7201125"/>
              <a:ext cx="564534" cy="564534"/>
              <a:chOff x="0" y="0"/>
              <a:chExt cx="812800" cy="812800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44" id="44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52</a:t>
                </a:r>
              </a:p>
            </p:txBody>
          </p:sp>
        </p:grpSp>
        <p:grpSp>
          <p:nvGrpSpPr>
            <p:cNvPr name="Group 45" id="45"/>
            <p:cNvGrpSpPr/>
            <p:nvPr/>
          </p:nvGrpSpPr>
          <p:grpSpPr>
            <a:xfrm rot="0">
              <a:off x="1225436" y="7765659"/>
              <a:ext cx="564534" cy="564534"/>
              <a:chOff x="0" y="0"/>
              <a:chExt cx="812800" cy="812800"/>
            </a:xfrm>
          </p:grpSpPr>
          <p:sp>
            <p:nvSpPr>
              <p:cNvPr name="Freeform 46" id="4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47" id="47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57</a:t>
                </a:r>
              </a:p>
            </p:txBody>
          </p:sp>
        </p:grpSp>
        <p:grpSp>
          <p:nvGrpSpPr>
            <p:cNvPr name="Group 48" id="48"/>
            <p:cNvGrpSpPr/>
            <p:nvPr/>
          </p:nvGrpSpPr>
          <p:grpSpPr>
            <a:xfrm rot="0">
              <a:off x="1507703" y="5225258"/>
              <a:ext cx="564534" cy="564534"/>
              <a:chOff x="0" y="0"/>
              <a:chExt cx="812800" cy="812800"/>
            </a:xfrm>
          </p:grpSpPr>
          <p:sp>
            <p:nvSpPr>
              <p:cNvPr name="Freeform 49" id="4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50" id="50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42</a:t>
                </a:r>
              </a:p>
            </p:txBody>
          </p:sp>
        </p:grpSp>
        <p:grpSp>
          <p:nvGrpSpPr>
            <p:cNvPr name="Group 51" id="51"/>
            <p:cNvGrpSpPr/>
            <p:nvPr/>
          </p:nvGrpSpPr>
          <p:grpSpPr>
            <a:xfrm rot="0">
              <a:off x="2446257" y="5507524"/>
              <a:ext cx="564534" cy="564534"/>
              <a:chOff x="0" y="0"/>
              <a:chExt cx="812800" cy="812800"/>
            </a:xfrm>
          </p:grpSpPr>
          <p:sp>
            <p:nvSpPr>
              <p:cNvPr name="Freeform 52" id="5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53" id="53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43</a:t>
                </a:r>
              </a:p>
            </p:txBody>
          </p:sp>
        </p:grpSp>
        <p:grpSp>
          <p:nvGrpSpPr>
            <p:cNvPr name="Group 54" id="54"/>
            <p:cNvGrpSpPr/>
            <p:nvPr/>
          </p:nvGrpSpPr>
          <p:grpSpPr>
            <a:xfrm rot="0">
              <a:off x="0" y="6354325"/>
              <a:ext cx="564534" cy="564534"/>
              <a:chOff x="0" y="0"/>
              <a:chExt cx="812800" cy="812800"/>
            </a:xfrm>
          </p:grpSpPr>
          <p:sp>
            <p:nvSpPr>
              <p:cNvPr name="Freeform 55" id="5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56" id="56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50</a:t>
                </a:r>
              </a:p>
            </p:txBody>
          </p:sp>
        </p:grpSp>
        <p:grpSp>
          <p:nvGrpSpPr>
            <p:cNvPr name="Group 57" id="57"/>
            <p:cNvGrpSpPr/>
            <p:nvPr/>
          </p:nvGrpSpPr>
          <p:grpSpPr>
            <a:xfrm rot="0">
              <a:off x="2728524" y="6354325"/>
              <a:ext cx="564534" cy="564534"/>
              <a:chOff x="0" y="0"/>
              <a:chExt cx="812800" cy="812800"/>
            </a:xfrm>
          </p:grpSpPr>
          <p:sp>
            <p:nvSpPr>
              <p:cNvPr name="Freeform 58" id="5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59" id="59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47</a:t>
                </a:r>
              </a:p>
            </p:txBody>
          </p:sp>
        </p:grpSp>
        <p:grpSp>
          <p:nvGrpSpPr>
            <p:cNvPr name="Group 60" id="60"/>
            <p:cNvGrpSpPr/>
            <p:nvPr/>
          </p:nvGrpSpPr>
          <p:grpSpPr>
            <a:xfrm rot="0">
              <a:off x="1129067" y="6073810"/>
              <a:ext cx="564534" cy="564534"/>
              <a:chOff x="0" y="0"/>
              <a:chExt cx="812800" cy="812800"/>
            </a:xfrm>
          </p:grpSpPr>
          <p:sp>
            <p:nvSpPr>
              <p:cNvPr name="Freeform 61" id="6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62" id="62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45</a:t>
                </a:r>
              </a:p>
            </p:txBody>
          </p:sp>
        </p:grpSp>
        <p:grpSp>
          <p:nvGrpSpPr>
            <p:cNvPr name="Group 63" id="63"/>
            <p:cNvGrpSpPr/>
            <p:nvPr/>
          </p:nvGrpSpPr>
          <p:grpSpPr>
            <a:xfrm rot="0">
              <a:off x="2635019" y="7202877"/>
              <a:ext cx="564534" cy="564534"/>
              <a:chOff x="0" y="0"/>
              <a:chExt cx="812800" cy="812800"/>
            </a:xfrm>
          </p:grpSpPr>
          <p:sp>
            <p:nvSpPr>
              <p:cNvPr name="Freeform 64" id="6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65" id="65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53</a:t>
                </a:r>
              </a:p>
            </p:txBody>
          </p:sp>
        </p:grpSp>
        <p:grpSp>
          <p:nvGrpSpPr>
            <p:cNvPr name="Group 66" id="66"/>
            <p:cNvGrpSpPr/>
            <p:nvPr/>
          </p:nvGrpSpPr>
          <p:grpSpPr>
            <a:xfrm rot="0">
              <a:off x="3860455" y="7767411"/>
              <a:ext cx="564534" cy="564534"/>
              <a:chOff x="0" y="0"/>
              <a:chExt cx="812800" cy="812800"/>
            </a:xfrm>
          </p:grpSpPr>
          <p:sp>
            <p:nvSpPr>
              <p:cNvPr name="Freeform 67" id="6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68" id="68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55</a:t>
                </a:r>
              </a:p>
            </p:txBody>
          </p:sp>
        </p:grpSp>
        <p:grpSp>
          <p:nvGrpSpPr>
            <p:cNvPr name="Group 69" id="69"/>
            <p:cNvGrpSpPr/>
            <p:nvPr/>
          </p:nvGrpSpPr>
          <p:grpSpPr>
            <a:xfrm rot="0">
              <a:off x="2917285" y="8331944"/>
              <a:ext cx="564534" cy="564534"/>
              <a:chOff x="0" y="0"/>
              <a:chExt cx="812800" cy="812800"/>
            </a:xfrm>
          </p:grpSpPr>
          <p:sp>
            <p:nvSpPr>
              <p:cNvPr name="Freeform 70" id="7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71" id="71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59</a:t>
                </a:r>
              </a:p>
            </p:txBody>
          </p:sp>
        </p:grpSp>
        <p:grpSp>
          <p:nvGrpSpPr>
            <p:cNvPr name="Group 72" id="72"/>
            <p:cNvGrpSpPr/>
            <p:nvPr/>
          </p:nvGrpSpPr>
          <p:grpSpPr>
            <a:xfrm rot="0">
              <a:off x="3860455" y="8614211"/>
              <a:ext cx="564534" cy="564534"/>
              <a:chOff x="0" y="0"/>
              <a:chExt cx="812800" cy="812800"/>
            </a:xfrm>
          </p:grpSpPr>
          <p:sp>
            <p:nvSpPr>
              <p:cNvPr name="Freeform 73" id="7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74" id="74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60</a:t>
                </a:r>
              </a:p>
            </p:txBody>
          </p:sp>
        </p:grpSp>
        <p:grpSp>
          <p:nvGrpSpPr>
            <p:cNvPr name="Group 75" id="75"/>
            <p:cNvGrpSpPr/>
            <p:nvPr/>
          </p:nvGrpSpPr>
          <p:grpSpPr>
            <a:xfrm rot="0">
              <a:off x="3295921" y="9178745"/>
              <a:ext cx="564534" cy="564534"/>
              <a:chOff x="0" y="0"/>
              <a:chExt cx="812800" cy="812800"/>
            </a:xfrm>
          </p:grpSpPr>
          <p:sp>
            <p:nvSpPr>
              <p:cNvPr name="Freeform 76" id="7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77" id="77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61</a:t>
                </a:r>
              </a:p>
            </p:txBody>
          </p:sp>
        </p:grpSp>
        <p:grpSp>
          <p:nvGrpSpPr>
            <p:cNvPr name="Group 78" id="78"/>
            <p:cNvGrpSpPr/>
            <p:nvPr/>
          </p:nvGrpSpPr>
          <p:grpSpPr>
            <a:xfrm rot="0">
              <a:off x="3578188" y="6638343"/>
              <a:ext cx="564534" cy="564534"/>
              <a:chOff x="0" y="0"/>
              <a:chExt cx="812800" cy="812800"/>
            </a:xfrm>
          </p:grpSpPr>
          <p:sp>
            <p:nvSpPr>
              <p:cNvPr name="Freeform 79" id="7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80" id="80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48</a:t>
                </a:r>
              </a:p>
            </p:txBody>
          </p:sp>
        </p:grpSp>
        <p:grpSp>
          <p:nvGrpSpPr>
            <p:cNvPr name="Group 81" id="81"/>
            <p:cNvGrpSpPr/>
            <p:nvPr/>
          </p:nvGrpSpPr>
          <p:grpSpPr>
            <a:xfrm rot="0">
              <a:off x="4516742" y="6920610"/>
              <a:ext cx="564534" cy="564534"/>
              <a:chOff x="0" y="0"/>
              <a:chExt cx="812800" cy="812800"/>
            </a:xfrm>
          </p:grpSpPr>
          <p:sp>
            <p:nvSpPr>
              <p:cNvPr name="Freeform 82" id="8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83" id="83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49</a:t>
                </a:r>
              </a:p>
            </p:txBody>
          </p:sp>
        </p:grpSp>
        <p:grpSp>
          <p:nvGrpSpPr>
            <p:cNvPr name="Group 84" id="84"/>
            <p:cNvGrpSpPr/>
            <p:nvPr/>
          </p:nvGrpSpPr>
          <p:grpSpPr>
            <a:xfrm rot="0">
              <a:off x="2070485" y="7767411"/>
              <a:ext cx="564534" cy="564534"/>
              <a:chOff x="0" y="0"/>
              <a:chExt cx="812800" cy="812800"/>
            </a:xfrm>
          </p:grpSpPr>
          <p:sp>
            <p:nvSpPr>
              <p:cNvPr name="Freeform 85" id="8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86" id="86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58</a:t>
                </a:r>
              </a:p>
            </p:txBody>
          </p:sp>
        </p:grpSp>
        <p:grpSp>
          <p:nvGrpSpPr>
            <p:cNvPr name="Group 87" id="87"/>
            <p:cNvGrpSpPr/>
            <p:nvPr/>
          </p:nvGrpSpPr>
          <p:grpSpPr>
            <a:xfrm rot="0">
              <a:off x="4799008" y="7767411"/>
              <a:ext cx="564534" cy="564534"/>
              <a:chOff x="0" y="0"/>
              <a:chExt cx="812800" cy="812800"/>
            </a:xfrm>
          </p:grpSpPr>
          <p:sp>
            <p:nvSpPr>
              <p:cNvPr name="Freeform 88" id="8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89" id="89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56</a:t>
                </a:r>
              </a:p>
            </p:txBody>
          </p:sp>
        </p:grpSp>
        <p:grpSp>
          <p:nvGrpSpPr>
            <p:cNvPr name="Group 90" id="90"/>
            <p:cNvGrpSpPr/>
            <p:nvPr/>
          </p:nvGrpSpPr>
          <p:grpSpPr>
            <a:xfrm rot="0">
              <a:off x="3199552" y="7486896"/>
              <a:ext cx="564534" cy="564534"/>
              <a:chOff x="0" y="0"/>
              <a:chExt cx="812800" cy="812800"/>
            </a:xfrm>
          </p:grpSpPr>
          <p:sp>
            <p:nvSpPr>
              <p:cNvPr name="Freeform 91" id="9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92" id="92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54</a:t>
                </a:r>
              </a:p>
            </p:txBody>
          </p:sp>
        </p:grpSp>
        <p:grpSp>
          <p:nvGrpSpPr>
            <p:cNvPr name="Group 93" id="93"/>
            <p:cNvGrpSpPr/>
            <p:nvPr/>
          </p:nvGrpSpPr>
          <p:grpSpPr>
            <a:xfrm rot="0">
              <a:off x="4899978" y="3528335"/>
              <a:ext cx="564534" cy="564534"/>
              <a:chOff x="0" y="0"/>
              <a:chExt cx="812800" cy="812800"/>
            </a:xfrm>
          </p:grpSpPr>
          <p:sp>
            <p:nvSpPr>
              <p:cNvPr name="Freeform 94" id="9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95" id="95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15</a:t>
                </a:r>
              </a:p>
            </p:txBody>
          </p:sp>
        </p:grpSp>
        <p:grpSp>
          <p:nvGrpSpPr>
            <p:cNvPr name="Group 96" id="96"/>
            <p:cNvGrpSpPr/>
            <p:nvPr/>
          </p:nvGrpSpPr>
          <p:grpSpPr>
            <a:xfrm rot="0">
              <a:off x="6125414" y="4092869"/>
              <a:ext cx="564534" cy="564534"/>
              <a:chOff x="0" y="0"/>
              <a:chExt cx="812800" cy="812800"/>
            </a:xfrm>
          </p:grpSpPr>
          <p:sp>
            <p:nvSpPr>
              <p:cNvPr name="Freeform 97" id="9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98" id="98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19</a:t>
                </a:r>
              </a:p>
            </p:txBody>
          </p:sp>
        </p:grpSp>
        <p:grpSp>
          <p:nvGrpSpPr>
            <p:cNvPr name="Group 99" id="99"/>
            <p:cNvGrpSpPr/>
            <p:nvPr/>
          </p:nvGrpSpPr>
          <p:grpSpPr>
            <a:xfrm rot="0">
              <a:off x="5182245" y="4657403"/>
              <a:ext cx="564534" cy="564534"/>
              <a:chOff x="0" y="0"/>
              <a:chExt cx="812800" cy="812800"/>
            </a:xfrm>
          </p:grpSpPr>
          <p:sp>
            <p:nvSpPr>
              <p:cNvPr name="Freeform 100" id="10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01" id="101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21</a:t>
                </a:r>
              </a:p>
            </p:txBody>
          </p:sp>
        </p:grpSp>
        <p:grpSp>
          <p:nvGrpSpPr>
            <p:cNvPr name="Group 102" id="102"/>
            <p:cNvGrpSpPr/>
            <p:nvPr/>
          </p:nvGrpSpPr>
          <p:grpSpPr>
            <a:xfrm rot="0">
              <a:off x="6125414" y="4939669"/>
              <a:ext cx="564534" cy="564534"/>
              <a:chOff x="0" y="0"/>
              <a:chExt cx="812800" cy="812800"/>
            </a:xfrm>
          </p:grpSpPr>
          <p:sp>
            <p:nvSpPr>
              <p:cNvPr name="Freeform 103" id="10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04" id="104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22</a:t>
                </a:r>
              </a:p>
            </p:txBody>
          </p:sp>
        </p:grpSp>
        <p:grpSp>
          <p:nvGrpSpPr>
            <p:cNvPr name="Group 105" id="105"/>
            <p:cNvGrpSpPr/>
            <p:nvPr/>
          </p:nvGrpSpPr>
          <p:grpSpPr>
            <a:xfrm rot="0">
              <a:off x="5560881" y="5504203"/>
              <a:ext cx="564534" cy="564534"/>
              <a:chOff x="0" y="0"/>
              <a:chExt cx="812800" cy="812800"/>
            </a:xfrm>
          </p:grpSpPr>
          <p:sp>
            <p:nvSpPr>
              <p:cNvPr name="Freeform 106" id="10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07" id="107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25</a:t>
                </a:r>
              </a:p>
            </p:txBody>
          </p:sp>
        </p:grpSp>
        <p:grpSp>
          <p:nvGrpSpPr>
            <p:cNvPr name="Group 108" id="108"/>
            <p:cNvGrpSpPr/>
            <p:nvPr/>
          </p:nvGrpSpPr>
          <p:grpSpPr>
            <a:xfrm rot="0">
              <a:off x="5843147" y="2963802"/>
              <a:ext cx="564534" cy="564534"/>
              <a:chOff x="0" y="0"/>
              <a:chExt cx="812800" cy="812800"/>
            </a:xfrm>
          </p:grpSpPr>
          <p:sp>
            <p:nvSpPr>
              <p:cNvPr name="Freeform 109" id="10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10" id="110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16</a:t>
                </a:r>
              </a:p>
            </p:txBody>
          </p:sp>
        </p:grpSp>
        <p:grpSp>
          <p:nvGrpSpPr>
            <p:cNvPr name="Group 111" id="111"/>
            <p:cNvGrpSpPr/>
            <p:nvPr/>
          </p:nvGrpSpPr>
          <p:grpSpPr>
            <a:xfrm rot="0">
              <a:off x="6781701" y="3246069"/>
              <a:ext cx="564534" cy="564534"/>
              <a:chOff x="0" y="0"/>
              <a:chExt cx="812800" cy="812800"/>
            </a:xfrm>
          </p:grpSpPr>
          <p:sp>
            <p:nvSpPr>
              <p:cNvPr name="Freeform 112" id="1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13" id="113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17</a:t>
                </a:r>
              </a:p>
            </p:txBody>
          </p:sp>
        </p:grpSp>
        <p:grpSp>
          <p:nvGrpSpPr>
            <p:cNvPr name="Group 114" id="114"/>
            <p:cNvGrpSpPr/>
            <p:nvPr/>
          </p:nvGrpSpPr>
          <p:grpSpPr>
            <a:xfrm rot="0">
              <a:off x="4335444" y="4092869"/>
              <a:ext cx="564534" cy="564534"/>
              <a:chOff x="0" y="0"/>
              <a:chExt cx="812800" cy="812800"/>
            </a:xfrm>
          </p:grpSpPr>
          <p:sp>
            <p:nvSpPr>
              <p:cNvPr name="Freeform 115" id="11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16" id="116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14</a:t>
                </a:r>
              </a:p>
            </p:txBody>
          </p:sp>
        </p:grpSp>
        <p:grpSp>
          <p:nvGrpSpPr>
            <p:cNvPr name="Group 117" id="117"/>
            <p:cNvGrpSpPr/>
            <p:nvPr/>
          </p:nvGrpSpPr>
          <p:grpSpPr>
            <a:xfrm rot="0">
              <a:off x="7063968" y="4092869"/>
              <a:ext cx="564534" cy="564534"/>
              <a:chOff x="0" y="0"/>
              <a:chExt cx="812800" cy="812800"/>
            </a:xfrm>
          </p:grpSpPr>
          <p:sp>
            <p:nvSpPr>
              <p:cNvPr name="Freeform 118" id="11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19" id="119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20</a:t>
                </a:r>
              </a:p>
            </p:txBody>
          </p:sp>
        </p:grpSp>
        <p:grpSp>
          <p:nvGrpSpPr>
            <p:cNvPr name="Group 120" id="120"/>
            <p:cNvGrpSpPr/>
            <p:nvPr/>
          </p:nvGrpSpPr>
          <p:grpSpPr>
            <a:xfrm rot="0">
              <a:off x="5464512" y="3812354"/>
              <a:ext cx="564534" cy="564534"/>
              <a:chOff x="0" y="0"/>
              <a:chExt cx="812800" cy="812800"/>
            </a:xfrm>
          </p:grpSpPr>
          <p:sp>
            <p:nvSpPr>
              <p:cNvPr name="Freeform 121" id="12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22" id="122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18</a:t>
                </a:r>
              </a:p>
            </p:txBody>
          </p:sp>
        </p:grpSp>
        <p:grpSp>
          <p:nvGrpSpPr>
            <p:cNvPr name="Group 123" id="123"/>
            <p:cNvGrpSpPr/>
            <p:nvPr/>
          </p:nvGrpSpPr>
          <p:grpSpPr>
            <a:xfrm rot="0">
              <a:off x="8857899" y="564534"/>
              <a:ext cx="564534" cy="564534"/>
              <a:chOff x="0" y="0"/>
              <a:chExt cx="812800" cy="812800"/>
            </a:xfrm>
          </p:grpSpPr>
          <p:sp>
            <p:nvSpPr>
              <p:cNvPr name="Freeform 124" id="12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25" id="125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31</a:t>
                </a:r>
              </a:p>
            </p:txBody>
          </p:sp>
        </p:grpSp>
        <p:grpSp>
          <p:nvGrpSpPr>
            <p:cNvPr name="Group 126" id="126"/>
            <p:cNvGrpSpPr/>
            <p:nvPr/>
          </p:nvGrpSpPr>
          <p:grpSpPr>
            <a:xfrm rot="0">
              <a:off x="10083335" y="1129067"/>
              <a:ext cx="564534" cy="564534"/>
              <a:chOff x="0" y="0"/>
              <a:chExt cx="812800" cy="812800"/>
            </a:xfrm>
          </p:grpSpPr>
          <p:sp>
            <p:nvSpPr>
              <p:cNvPr name="Freeform 127" id="12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28" id="128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35</a:t>
                </a:r>
              </a:p>
            </p:txBody>
          </p:sp>
        </p:grpSp>
        <p:grpSp>
          <p:nvGrpSpPr>
            <p:cNvPr name="Group 129" id="129"/>
            <p:cNvGrpSpPr/>
            <p:nvPr/>
          </p:nvGrpSpPr>
          <p:grpSpPr>
            <a:xfrm rot="0">
              <a:off x="9140166" y="1693601"/>
              <a:ext cx="564534" cy="564534"/>
              <a:chOff x="0" y="0"/>
              <a:chExt cx="812800" cy="812800"/>
            </a:xfrm>
          </p:grpSpPr>
          <p:sp>
            <p:nvSpPr>
              <p:cNvPr name="Freeform 130" id="13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31" id="131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37</a:t>
                </a:r>
              </a:p>
            </p:txBody>
          </p:sp>
        </p:grpSp>
        <p:grpSp>
          <p:nvGrpSpPr>
            <p:cNvPr name="Group 132" id="132"/>
            <p:cNvGrpSpPr/>
            <p:nvPr/>
          </p:nvGrpSpPr>
          <p:grpSpPr>
            <a:xfrm rot="0">
              <a:off x="10083335" y="1975868"/>
              <a:ext cx="564534" cy="564534"/>
              <a:chOff x="0" y="0"/>
              <a:chExt cx="812800" cy="812800"/>
            </a:xfrm>
          </p:grpSpPr>
          <p:sp>
            <p:nvSpPr>
              <p:cNvPr name="Freeform 133" id="13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34" id="134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40</a:t>
                </a:r>
              </a:p>
            </p:txBody>
          </p:sp>
        </p:grpSp>
        <p:grpSp>
          <p:nvGrpSpPr>
            <p:cNvPr name="Group 135" id="135"/>
            <p:cNvGrpSpPr/>
            <p:nvPr/>
          </p:nvGrpSpPr>
          <p:grpSpPr>
            <a:xfrm rot="0">
              <a:off x="9518801" y="2540401"/>
              <a:ext cx="564534" cy="564534"/>
              <a:chOff x="0" y="0"/>
              <a:chExt cx="812800" cy="812800"/>
            </a:xfrm>
          </p:grpSpPr>
          <p:sp>
            <p:nvSpPr>
              <p:cNvPr name="Freeform 136" id="13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37" id="137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39</a:t>
                </a:r>
              </a:p>
            </p:txBody>
          </p:sp>
        </p:grpSp>
        <p:grpSp>
          <p:nvGrpSpPr>
            <p:cNvPr name="Group 138" id="138"/>
            <p:cNvGrpSpPr/>
            <p:nvPr/>
          </p:nvGrpSpPr>
          <p:grpSpPr>
            <a:xfrm rot="0">
              <a:off x="9801068" y="0"/>
              <a:ext cx="564534" cy="564534"/>
              <a:chOff x="0" y="0"/>
              <a:chExt cx="812800" cy="812800"/>
            </a:xfrm>
          </p:grpSpPr>
          <p:sp>
            <p:nvSpPr>
              <p:cNvPr name="Freeform 139" id="13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40" id="140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32</a:t>
                </a:r>
              </a:p>
            </p:txBody>
          </p:sp>
        </p:grpSp>
        <p:grpSp>
          <p:nvGrpSpPr>
            <p:cNvPr name="Group 141" id="141"/>
            <p:cNvGrpSpPr/>
            <p:nvPr/>
          </p:nvGrpSpPr>
          <p:grpSpPr>
            <a:xfrm rot="0">
              <a:off x="10739622" y="282267"/>
              <a:ext cx="564534" cy="564534"/>
              <a:chOff x="0" y="0"/>
              <a:chExt cx="812800" cy="812800"/>
            </a:xfrm>
          </p:grpSpPr>
          <p:sp>
            <p:nvSpPr>
              <p:cNvPr name="Freeform 142" id="14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43" id="143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33</a:t>
                </a:r>
              </a:p>
            </p:txBody>
          </p:sp>
        </p:grpSp>
        <p:grpSp>
          <p:nvGrpSpPr>
            <p:cNvPr name="Group 144" id="144"/>
            <p:cNvGrpSpPr/>
            <p:nvPr/>
          </p:nvGrpSpPr>
          <p:grpSpPr>
            <a:xfrm rot="0">
              <a:off x="8293365" y="1129067"/>
              <a:ext cx="564534" cy="564534"/>
              <a:chOff x="0" y="0"/>
              <a:chExt cx="812800" cy="812800"/>
            </a:xfrm>
          </p:grpSpPr>
          <p:sp>
            <p:nvSpPr>
              <p:cNvPr name="Freeform 145" id="14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46" id="146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30</a:t>
                </a:r>
              </a:p>
            </p:txBody>
          </p:sp>
        </p:grpSp>
        <p:grpSp>
          <p:nvGrpSpPr>
            <p:cNvPr name="Group 147" id="147"/>
            <p:cNvGrpSpPr/>
            <p:nvPr/>
          </p:nvGrpSpPr>
          <p:grpSpPr>
            <a:xfrm rot="0">
              <a:off x="11021889" y="1129067"/>
              <a:ext cx="564534" cy="564534"/>
              <a:chOff x="0" y="0"/>
              <a:chExt cx="812800" cy="812800"/>
            </a:xfrm>
          </p:grpSpPr>
          <p:sp>
            <p:nvSpPr>
              <p:cNvPr name="Freeform 148" id="14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49" id="149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36</a:t>
                </a:r>
              </a:p>
            </p:txBody>
          </p:sp>
        </p:grpSp>
        <p:grpSp>
          <p:nvGrpSpPr>
            <p:cNvPr name="Group 150" id="150"/>
            <p:cNvGrpSpPr/>
            <p:nvPr/>
          </p:nvGrpSpPr>
          <p:grpSpPr>
            <a:xfrm rot="0">
              <a:off x="9422432" y="848552"/>
              <a:ext cx="564534" cy="564534"/>
              <a:chOff x="0" y="0"/>
              <a:chExt cx="812800" cy="812800"/>
            </a:xfrm>
          </p:grpSpPr>
          <p:sp>
            <p:nvSpPr>
              <p:cNvPr name="Freeform 151" id="15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52" id="152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34</a:t>
                </a:r>
              </a:p>
            </p:txBody>
          </p:sp>
        </p:grpSp>
        <p:grpSp>
          <p:nvGrpSpPr>
            <p:cNvPr name="Group 153" id="153"/>
            <p:cNvGrpSpPr/>
            <p:nvPr/>
          </p:nvGrpSpPr>
          <p:grpSpPr>
            <a:xfrm rot="0">
              <a:off x="8295117" y="6356077"/>
              <a:ext cx="564534" cy="564534"/>
              <a:chOff x="0" y="0"/>
              <a:chExt cx="812800" cy="812800"/>
            </a:xfrm>
          </p:grpSpPr>
          <p:sp>
            <p:nvSpPr>
              <p:cNvPr name="Freeform 154" id="15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55" id="155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65</a:t>
                </a:r>
              </a:p>
            </p:txBody>
          </p:sp>
        </p:grpSp>
        <p:grpSp>
          <p:nvGrpSpPr>
            <p:cNvPr name="Group 156" id="156"/>
            <p:cNvGrpSpPr/>
            <p:nvPr/>
          </p:nvGrpSpPr>
          <p:grpSpPr>
            <a:xfrm rot="0">
              <a:off x="9520553" y="6920610"/>
              <a:ext cx="564534" cy="564534"/>
              <a:chOff x="0" y="0"/>
              <a:chExt cx="812800" cy="812800"/>
            </a:xfrm>
          </p:grpSpPr>
          <p:sp>
            <p:nvSpPr>
              <p:cNvPr name="Freeform 157" id="15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58" id="158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67</a:t>
                </a:r>
              </a:p>
            </p:txBody>
          </p:sp>
        </p:grpSp>
        <p:grpSp>
          <p:nvGrpSpPr>
            <p:cNvPr name="Group 159" id="159"/>
            <p:cNvGrpSpPr/>
            <p:nvPr/>
          </p:nvGrpSpPr>
          <p:grpSpPr>
            <a:xfrm rot="0">
              <a:off x="8577384" y="7485144"/>
              <a:ext cx="564534" cy="564534"/>
              <a:chOff x="0" y="0"/>
              <a:chExt cx="812800" cy="812800"/>
            </a:xfrm>
          </p:grpSpPr>
          <p:sp>
            <p:nvSpPr>
              <p:cNvPr name="Freeform 160" id="16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61" id="161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69</a:t>
                </a:r>
              </a:p>
            </p:txBody>
          </p:sp>
        </p:grpSp>
        <p:grpSp>
          <p:nvGrpSpPr>
            <p:cNvPr name="Group 162" id="162"/>
            <p:cNvGrpSpPr/>
            <p:nvPr/>
          </p:nvGrpSpPr>
          <p:grpSpPr>
            <a:xfrm rot="0">
              <a:off x="9520553" y="7767411"/>
              <a:ext cx="564534" cy="564534"/>
              <a:chOff x="0" y="0"/>
              <a:chExt cx="812800" cy="812800"/>
            </a:xfrm>
          </p:grpSpPr>
          <p:sp>
            <p:nvSpPr>
              <p:cNvPr name="Freeform 163" id="16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64" id="164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70</a:t>
                </a:r>
              </a:p>
            </p:txBody>
          </p:sp>
        </p:grpSp>
        <p:grpSp>
          <p:nvGrpSpPr>
            <p:cNvPr name="Group 165" id="165"/>
            <p:cNvGrpSpPr/>
            <p:nvPr/>
          </p:nvGrpSpPr>
          <p:grpSpPr>
            <a:xfrm rot="0">
              <a:off x="8956020" y="8331944"/>
              <a:ext cx="564534" cy="564534"/>
              <a:chOff x="0" y="0"/>
              <a:chExt cx="812800" cy="812800"/>
            </a:xfrm>
          </p:grpSpPr>
          <p:sp>
            <p:nvSpPr>
              <p:cNvPr name="Freeform 166" id="16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67" id="167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71</a:t>
                </a:r>
              </a:p>
            </p:txBody>
          </p:sp>
        </p:grpSp>
        <p:grpSp>
          <p:nvGrpSpPr>
            <p:cNvPr name="Group 168" id="168"/>
            <p:cNvGrpSpPr/>
            <p:nvPr/>
          </p:nvGrpSpPr>
          <p:grpSpPr>
            <a:xfrm rot="0">
              <a:off x="9238286" y="5791543"/>
              <a:ext cx="564534" cy="564534"/>
              <a:chOff x="0" y="0"/>
              <a:chExt cx="812800" cy="812800"/>
            </a:xfrm>
          </p:grpSpPr>
          <p:sp>
            <p:nvSpPr>
              <p:cNvPr name="Freeform 169" id="16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70" id="170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62</a:t>
                </a:r>
              </a:p>
            </p:txBody>
          </p:sp>
        </p:grpSp>
        <p:grpSp>
          <p:nvGrpSpPr>
            <p:cNvPr name="Group 171" id="171"/>
            <p:cNvGrpSpPr/>
            <p:nvPr/>
          </p:nvGrpSpPr>
          <p:grpSpPr>
            <a:xfrm rot="0">
              <a:off x="10176840" y="6073810"/>
              <a:ext cx="564534" cy="564534"/>
              <a:chOff x="0" y="0"/>
              <a:chExt cx="812800" cy="812800"/>
            </a:xfrm>
          </p:grpSpPr>
          <p:sp>
            <p:nvSpPr>
              <p:cNvPr name="Freeform 172" id="17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73" id="173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63</a:t>
                </a:r>
              </a:p>
            </p:txBody>
          </p:sp>
        </p:grpSp>
        <p:grpSp>
          <p:nvGrpSpPr>
            <p:cNvPr name="Group 174" id="174"/>
            <p:cNvGrpSpPr/>
            <p:nvPr/>
          </p:nvGrpSpPr>
          <p:grpSpPr>
            <a:xfrm rot="0">
              <a:off x="7730583" y="6920610"/>
              <a:ext cx="564534" cy="564534"/>
              <a:chOff x="0" y="0"/>
              <a:chExt cx="812800" cy="812800"/>
            </a:xfrm>
          </p:grpSpPr>
          <p:sp>
            <p:nvSpPr>
              <p:cNvPr name="Freeform 175" id="17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76" id="176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68</a:t>
                </a:r>
              </a:p>
            </p:txBody>
          </p:sp>
        </p:grpSp>
        <p:grpSp>
          <p:nvGrpSpPr>
            <p:cNvPr name="Group 177" id="177"/>
            <p:cNvGrpSpPr/>
            <p:nvPr/>
          </p:nvGrpSpPr>
          <p:grpSpPr>
            <a:xfrm rot="0">
              <a:off x="10459107" y="6920610"/>
              <a:ext cx="564534" cy="564534"/>
              <a:chOff x="0" y="0"/>
              <a:chExt cx="812800" cy="812800"/>
            </a:xfrm>
          </p:grpSpPr>
          <p:sp>
            <p:nvSpPr>
              <p:cNvPr name="Freeform 178" id="17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79" id="179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64</a:t>
                </a:r>
              </a:p>
            </p:txBody>
          </p:sp>
        </p:grpSp>
        <p:grpSp>
          <p:nvGrpSpPr>
            <p:cNvPr name="Group 180" id="180"/>
            <p:cNvGrpSpPr/>
            <p:nvPr/>
          </p:nvGrpSpPr>
          <p:grpSpPr>
            <a:xfrm rot="0">
              <a:off x="8859651" y="6640095"/>
              <a:ext cx="564534" cy="564534"/>
              <a:chOff x="0" y="0"/>
              <a:chExt cx="812800" cy="812800"/>
            </a:xfrm>
          </p:grpSpPr>
          <p:sp>
            <p:nvSpPr>
              <p:cNvPr name="Freeform 181" id="18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82" id="182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66</a:t>
                </a:r>
              </a:p>
            </p:txBody>
          </p:sp>
        </p:grpSp>
        <p:grpSp>
          <p:nvGrpSpPr>
            <p:cNvPr name="Group 183" id="183"/>
            <p:cNvGrpSpPr/>
            <p:nvPr/>
          </p:nvGrpSpPr>
          <p:grpSpPr>
            <a:xfrm rot="0">
              <a:off x="2585082" y="2115249"/>
              <a:ext cx="564534" cy="564534"/>
              <a:chOff x="0" y="0"/>
              <a:chExt cx="812800" cy="812800"/>
            </a:xfrm>
          </p:grpSpPr>
          <p:sp>
            <p:nvSpPr>
              <p:cNvPr name="Freeform 184" id="18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85" id="185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10</a:t>
                </a:r>
              </a:p>
            </p:txBody>
          </p:sp>
        </p:grpSp>
        <p:grpSp>
          <p:nvGrpSpPr>
            <p:cNvPr name="Group 186" id="186"/>
            <p:cNvGrpSpPr/>
            <p:nvPr/>
          </p:nvGrpSpPr>
          <p:grpSpPr>
            <a:xfrm rot="0">
              <a:off x="4747000" y="5227009"/>
              <a:ext cx="564534" cy="564534"/>
              <a:chOff x="0" y="0"/>
              <a:chExt cx="812800" cy="812800"/>
            </a:xfrm>
          </p:grpSpPr>
          <p:sp>
            <p:nvSpPr>
              <p:cNvPr name="Freeform 187" id="18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88" id="188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24</a:t>
                </a:r>
              </a:p>
            </p:txBody>
          </p:sp>
        </p:grpSp>
        <p:grpSp>
          <p:nvGrpSpPr>
            <p:cNvPr name="Group 189" id="189"/>
            <p:cNvGrpSpPr/>
            <p:nvPr/>
          </p:nvGrpSpPr>
          <p:grpSpPr>
            <a:xfrm rot="0">
              <a:off x="6874650" y="4801857"/>
              <a:ext cx="564534" cy="564534"/>
              <a:chOff x="0" y="0"/>
              <a:chExt cx="812800" cy="812800"/>
            </a:xfrm>
          </p:grpSpPr>
          <p:sp>
            <p:nvSpPr>
              <p:cNvPr name="Freeform 190" id="19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91" id="191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23</a:t>
                </a:r>
              </a:p>
            </p:txBody>
          </p:sp>
        </p:grpSp>
        <p:grpSp>
          <p:nvGrpSpPr>
            <p:cNvPr name="Group 192" id="192"/>
            <p:cNvGrpSpPr/>
            <p:nvPr/>
          </p:nvGrpSpPr>
          <p:grpSpPr>
            <a:xfrm rot="0">
              <a:off x="7817819" y="5084124"/>
              <a:ext cx="564534" cy="564534"/>
              <a:chOff x="0" y="0"/>
              <a:chExt cx="812800" cy="812800"/>
            </a:xfrm>
          </p:grpSpPr>
          <p:sp>
            <p:nvSpPr>
              <p:cNvPr name="Freeform 193" id="19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94" id="194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28</a:t>
                </a:r>
              </a:p>
            </p:txBody>
          </p:sp>
        </p:grpSp>
        <p:grpSp>
          <p:nvGrpSpPr>
            <p:cNvPr name="Group 195" id="195"/>
            <p:cNvGrpSpPr/>
            <p:nvPr/>
          </p:nvGrpSpPr>
          <p:grpSpPr>
            <a:xfrm rot="0">
              <a:off x="7253286" y="5648658"/>
              <a:ext cx="564534" cy="564534"/>
              <a:chOff x="0" y="0"/>
              <a:chExt cx="812800" cy="812800"/>
            </a:xfrm>
          </p:grpSpPr>
          <p:sp>
            <p:nvSpPr>
              <p:cNvPr name="Freeform 196" id="19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97" id="197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27</a:t>
                </a:r>
              </a:p>
            </p:txBody>
          </p:sp>
        </p:grpSp>
        <p:grpSp>
          <p:nvGrpSpPr>
            <p:cNvPr name="Group 198" id="198"/>
            <p:cNvGrpSpPr/>
            <p:nvPr/>
          </p:nvGrpSpPr>
          <p:grpSpPr>
            <a:xfrm rot="0">
              <a:off x="10834879" y="1834734"/>
              <a:ext cx="564534" cy="564534"/>
              <a:chOff x="0" y="0"/>
              <a:chExt cx="812800" cy="812800"/>
            </a:xfrm>
          </p:grpSpPr>
          <p:sp>
            <p:nvSpPr>
              <p:cNvPr name="Freeform 199" id="19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00" id="200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41</a:t>
                </a:r>
              </a:p>
            </p:txBody>
          </p:sp>
        </p:grpSp>
        <p:grpSp>
          <p:nvGrpSpPr>
            <p:cNvPr name="Group 201" id="201"/>
            <p:cNvGrpSpPr/>
            <p:nvPr/>
          </p:nvGrpSpPr>
          <p:grpSpPr>
            <a:xfrm rot="0">
              <a:off x="8382353" y="1832983"/>
              <a:ext cx="564534" cy="564534"/>
              <a:chOff x="0" y="0"/>
              <a:chExt cx="812800" cy="812800"/>
            </a:xfrm>
          </p:grpSpPr>
          <p:sp>
            <p:nvSpPr>
              <p:cNvPr name="Freeform 202" id="20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03" id="203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38</a:t>
                </a:r>
              </a:p>
            </p:txBody>
          </p:sp>
        </p:grpSp>
        <p:grpSp>
          <p:nvGrpSpPr>
            <p:cNvPr name="Group 204" id="204"/>
            <p:cNvGrpSpPr/>
            <p:nvPr/>
          </p:nvGrpSpPr>
          <p:grpSpPr>
            <a:xfrm rot="0">
              <a:off x="2020549" y="2679783"/>
              <a:ext cx="564534" cy="564534"/>
              <a:chOff x="0" y="0"/>
              <a:chExt cx="812800" cy="812800"/>
            </a:xfrm>
          </p:grpSpPr>
          <p:sp>
            <p:nvSpPr>
              <p:cNvPr name="Freeform 205" id="20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06" id="206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12</a:t>
                </a:r>
              </a:p>
            </p:txBody>
          </p:sp>
        </p:grpSp>
        <p:grpSp>
          <p:nvGrpSpPr>
            <p:cNvPr name="Group 207" id="207"/>
            <p:cNvGrpSpPr/>
            <p:nvPr/>
          </p:nvGrpSpPr>
          <p:grpSpPr>
            <a:xfrm rot="0">
              <a:off x="6380190" y="5660574"/>
              <a:ext cx="564534" cy="564534"/>
              <a:chOff x="0" y="0"/>
              <a:chExt cx="812800" cy="812800"/>
            </a:xfrm>
          </p:grpSpPr>
          <p:sp>
            <p:nvSpPr>
              <p:cNvPr name="Freeform 208" id="20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09" id="209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26</a:t>
                </a:r>
              </a:p>
            </p:txBody>
          </p:sp>
        </p:grpSp>
        <p:grpSp>
          <p:nvGrpSpPr>
            <p:cNvPr name="Group 210" id="210"/>
            <p:cNvGrpSpPr/>
            <p:nvPr/>
          </p:nvGrpSpPr>
          <p:grpSpPr>
            <a:xfrm rot="0">
              <a:off x="3149616" y="2399268"/>
              <a:ext cx="564534" cy="564534"/>
              <a:chOff x="0" y="0"/>
              <a:chExt cx="812800" cy="812800"/>
            </a:xfrm>
          </p:grpSpPr>
          <p:sp>
            <p:nvSpPr>
              <p:cNvPr name="Freeform 211" id="21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12" id="212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13</a:t>
                </a:r>
              </a:p>
            </p:txBody>
          </p:sp>
        </p:grpSp>
      </p:grpSp>
      <p:sp>
        <p:nvSpPr>
          <p:cNvPr name="TextBox 213" id="213"/>
          <p:cNvSpPr txBox="true"/>
          <p:nvPr/>
        </p:nvSpPr>
        <p:spPr>
          <a:xfrm rot="0">
            <a:off x="1028700" y="739413"/>
            <a:ext cx="9509737" cy="89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One Hot Encoding</a:t>
            </a:r>
          </a:p>
        </p:txBody>
      </p:sp>
    </p:spTree>
  </p:cSld>
  <p:clrMapOvr>
    <a:masterClrMapping/>
  </p:clrMapOvr>
  <p:transition spd="fast">
    <p:fade/>
  </p:transition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99092" y="1950841"/>
            <a:ext cx="8689817" cy="7307459"/>
            <a:chOff x="0" y="0"/>
            <a:chExt cx="11586422" cy="974327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421092" y="705667"/>
              <a:ext cx="564534" cy="564534"/>
              <a:chOff x="0" y="0"/>
              <a:chExt cx="812800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2</a:t>
                </a: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1646529" y="1270201"/>
              <a:ext cx="564534" cy="564534"/>
              <a:chOff x="0" y="0"/>
              <a:chExt cx="8128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6</a:t>
                </a: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703359" y="1834734"/>
              <a:ext cx="564534" cy="564534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8</a:t>
                </a: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1646529" y="2117001"/>
              <a:ext cx="564534" cy="564534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9</a:t>
                </a: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1081995" y="2681535"/>
              <a:ext cx="564534" cy="564534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11</a:t>
                </a: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1364262" y="141133"/>
              <a:ext cx="564534" cy="564534"/>
              <a:chOff x="0" y="0"/>
              <a:chExt cx="812800" cy="8128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3</a:t>
                </a:r>
              </a:p>
            </p:txBody>
          </p:sp>
        </p:grpSp>
        <p:grpSp>
          <p:nvGrpSpPr>
            <p:cNvPr name="Group 21" id="21"/>
            <p:cNvGrpSpPr/>
            <p:nvPr/>
          </p:nvGrpSpPr>
          <p:grpSpPr>
            <a:xfrm rot="0">
              <a:off x="2302815" y="423400"/>
              <a:ext cx="564534" cy="564534"/>
              <a:chOff x="0" y="0"/>
              <a:chExt cx="812800" cy="8128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4</a:t>
                </a:r>
              </a:p>
            </p:txBody>
          </p:sp>
        </p:grpSp>
        <p:grpSp>
          <p:nvGrpSpPr>
            <p:cNvPr name="Group 24" id="24"/>
            <p:cNvGrpSpPr/>
            <p:nvPr/>
          </p:nvGrpSpPr>
          <p:grpSpPr>
            <a:xfrm rot="0">
              <a:off x="43569" y="1336479"/>
              <a:ext cx="566286" cy="566286"/>
              <a:chOff x="0" y="0"/>
              <a:chExt cx="812800" cy="812800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1</a:t>
                </a:r>
              </a:p>
            </p:txBody>
          </p:sp>
        </p:grpSp>
        <p:grpSp>
          <p:nvGrpSpPr>
            <p:cNvPr name="Group 27" id="27"/>
            <p:cNvGrpSpPr/>
            <p:nvPr/>
          </p:nvGrpSpPr>
          <p:grpSpPr>
            <a:xfrm rot="0">
              <a:off x="2585082" y="1270201"/>
              <a:ext cx="564534" cy="564534"/>
              <a:chOff x="0" y="0"/>
              <a:chExt cx="812800" cy="812800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7</a:t>
                </a:r>
              </a:p>
            </p:txBody>
          </p:sp>
        </p:grpSp>
        <p:grpSp>
          <p:nvGrpSpPr>
            <p:cNvPr name="Group 30" id="30"/>
            <p:cNvGrpSpPr/>
            <p:nvPr/>
          </p:nvGrpSpPr>
          <p:grpSpPr>
            <a:xfrm rot="0">
              <a:off x="985626" y="989686"/>
              <a:ext cx="564534" cy="564534"/>
              <a:chOff x="0" y="0"/>
              <a:chExt cx="812800" cy="812800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32" id="32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5</a:t>
                </a:r>
              </a:p>
            </p:txBody>
          </p:sp>
        </p:grpSp>
        <p:grpSp>
          <p:nvGrpSpPr>
            <p:cNvPr name="Group 33" id="33"/>
            <p:cNvGrpSpPr/>
            <p:nvPr/>
          </p:nvGrpSpPr>
          <p:grpSpPr>
            <a:xfrm rot="0">
              <a:off x="564534" y="5789791"/>
              <a:ext cx="564534" cy="564534"/>
              <a:chOff x="0" y="0"/>
              <a:chExt cx="812800" cy="812800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44</a:t>
                </a:r>
              </a:p>
            </p:txBody>
          </p:sp>
        </p:grpSp>
        <p:grpSp>
          <p:nvGrpSpPr>
            <p:cNvPr name="Group 36" id="36"/>
            <p:cNvGrpSpPr/>
            <p:nvPr/>
          </p:nvGrpSpPr>
          <p:grpSpPr>
            <a:xfrm rot="0">
              <a:off x="1789970" y="6354325"/>
              <a:ext cx="564534" cy="564534"/>
              <a:chOff x="0" y="0"/>
              <a:chExt cx="812800" cy="812800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38" id="38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46</a:t>
                </a:r>
              </a:p>
            </p:txBody>
          </p:sp>
        </p:grpSp>
        <p:grpSp>
          <p:nvGrpSpPr>
            <p:cNvPr name="Group 39" id="39"/>
            <p:cNvGrpSpPr/>
            <p:nvPr/>
          </p:nvGrpSpPr>
          <p:grpSpPr>
            <a:xfrm rot="0">
              <a:off x="846800" y="6918858"/>
              <a:ext cx="564534" cy="564534"/>
              <a:chOff x="0" y="0"/>
              <a:chExt cx="812800" cy="812800"/>
            </a:xfrm>
          </p:grpSpPr>
          <p:sp>
            <p:nvSpPr>
              <p:cNvPr name="Freeform 40" id="4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41" id="41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51</a:t>
                </a:r>
              </a:p>
            </p:txBody>
          </p:sp>
        </p:grpSp>
        <p:grpSp>
          <p:nvGrpSpPr>
            <p:cNvPr name="Group 42" id="42"/>
            <p:cNvGrpSpPr/>
            <p:nvPr/>
          </p:nvGrpSpPr>
          <p:grpSpPr>
            <a:xfrm rot="0">
              <a:off x="1789970" y="7201125"/>
              <a:ext cx="564534" cy="564534"/>
              <a:chOff x="0" y="0"/>
              <a:chExt cx="812800" cy="812800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44" id="44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52</a:t>
                </a:r>
              </a:p>
            </p:txBody>
          </p:sp>
        </p:grpSp>
        <p:grpSp>
          <p:nvGrpSpPr>
            <p:cNvPr name="Group 45" id="45"/>
            <p:cNvGrpSpPr/>
            <p:nvPr/>
          </p:nvGrpSpPr>
          <p:grpSpPr>
            <a:xfrm rot="0">
              <a:off x="1225436" y="7765659"/>
              <a:ext cx="564534" cy="564534"/>
              <a:chOff x="0" y="0"/>
              <a:chExt cx="812800" cy="812800"/>
            </a:xfrm>
          </p:grpSpPr>
          <p:sp>
            <p:nvSpPr>
              <p:cNvPr name="Freeform 46" id="4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47" id="47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57</a:t>
                </a:r>
              </a:p>
            </p:txBody>
          </p:sp>
        </p:grpSp>
        <p:grpSp>
          <p:nvGrpSpPr>
            <p:cNvPr name="Group 48" id="48"/>
            <p:cNvGrpSpPr/>
            <p:nvPr/>
          </p:nvGrpSpPr>
          <p:grpSpPr>
            <a:xfrm rot="0">
              <a:off x="1507703" y="5225258"/>
              <a:ext cx="564534" cy="564534"/>
              <a:chOff x="0" y="0"/>
              <a:chExt cx="812800" cy="812800"/>
            </a:xfrm>
          </p:grpSpPr>
          <p:sp>
            <p:nvSpPr>
              <p:cNvPr name="Freeform 49" id="4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50" id="50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42</a:t>
                </a:r>
              </a:p>
            </p:txBody>
          </p:sp>
        </p:grpSp>
        <p:grpSp>
          <p:nvGrpSpPr>
            <p:cNvPr name="Group 51" id="51"/>
            <p:cNvGrpSpPr/>
            <p:nvPr/>
          </p:nvGrpSpPr>
          <p:grpSpPr>
            <a:xfrm rot="0">
              <a:off x="2446257" y="5507524"/>
              <a:ext cx="564534" cy="564534"/>
              <a:chOff x="0" y="0"/>
              <a:chExt cx="812800" cy="812800"/>
            </a:xfrm>
          </p:grpSpPr>
          <p:sp>
            <p:nvSpPr>
              <p:cNvPr name="Freeform 52" id="5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53" id="53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43</a:t>
                </a:r>
              </a:p>
            </p:txBody>
          </p:sp>
        </p:grpSp>
        <p:grpSp>
          <p:nvGrpSpPr>
            <p:cNvPr name="Group 54" id="54"/>
            <p:cNvGrpSpPr/>
            <p:nvPr/>
          </p:nvGrpSpPr>
          <p:grpSpPr>
            <a:xfrm rot="0">
              <a:off x="0" y="6354325"/>
              <a:ext cx="564534" cy="564534"/>
              <a:chOff x="0" y="0"/>
              <a:chExt cx="812800" cy="812800"/>
            </a:xfrm>
          </p:grpSpPr>
          <p:sp>
            <p:nvSpPr>
              <p:cNvPr name="Freeform 55" id="5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56" id="56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50</a:t>
                </a:r>
              </a:p>
            </p:txBody>
          </p:sp>
        </p:grpSp>
        <p:grpSp>
          <p:nvGrpSpPr>
            <p:cNvPr name="Group 57" id="57"/>
            <p:cNvGrpSpPr/>
            <p:nvPr/>
          </p:nvGrpSpPr>
          <p:grpSpPr>
            <a:xfrm rot="0">
              <a:off x="2728524" y="6354325"/>
              <a:ext cx="564534" cy="564534"/>
              <a:chOff x="0" y="0"/>
              <a:chExt cx="812800" cy="812800"/>
            </a:xfrm>
          </p:grpSpPr>
          <p:sp>
            <p:nvSpPr>
              <p:cNvPr name="Freeform 58" id="5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59" id="59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47</a:t>
                </a:r>
              </a:p>
            </p:txBody>
          </p:sp>
        </p:grpSp>
        <p:grpSp>
          <p:nvGrpSpPr>
            <p:cNvPr name="Group 60" id="60"/>
            <p:cNvGrpSpPr/>
            <p:nvPr/>
          </p:nvGrpSpPr>
          <p:grpSpPr>
            <a:xfrm rot="0">
              <a:off x="1129067" y="6073810"/>
              <a:ext cx="564534" cy="564534"/>
              <a:chOff x="0" y="0"/>
              <a:chExt cx="812800" cy="812800"/>
            </a:xfrm>
          </p:grpSpPr>
          <p:sp>
            <p:nvSpPr>
              <p:cNvPr name="Freeform 61" id="6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62" id="62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45</a:t>
                </a:r>
              </a:p>
            </p:txBody>
          </p:sp>
        </p:grpSp>
        <p:grpSp>
          <p:nvGrpSpPr>
            <p:cNvPr name="Group 63" id="63"/>
            <p:cNvGrpSpPr/>
            <p:nvPr/>
          </p:nvGrpSpPr>
          <p:grpSpPr>
            <a:xfrm rot="0">
              <a:off x="2635019" y="7202877"/>
              <a:ext cx="564534" cy="564534"/>
              <a:chOff x="0" y="0"/>
              <a:chExt cx="812800" cy="812800"/>
            </a:xfrm>
          </p:grpSpPr>
          <p:sp>
            <p:nvSpPr>
              <p:cNvPr name="Freeform 64" id="6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65" id="65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53</a:t>
                </a:r>
              </a:p>
            </p:txBody>
          </p:sp>
        </p:grpSp>
        <p:grpSp>
          <p:nvGrpSpPr>
            <p:cNvPr name="Group 66" id="66"/>
            <p:cNvGrpSpPr/>
            <p:nvPr/>
          </p:nvGrpSpPr>
          <p:grpSpPr>
            <a:xfrm rot="0">
              <a:off x="3860455" y="7767411"/>
              <a:ext cx="564534" cy="564534"/>
              <a:chOff x="0" y="0"/>
              <a:chExt cx="812800" cy="812800"/>
            </a:xfrm>
          </p:grpSpPr>
          <p:sp>
            <p:nvSpPr>
              <p:cNvPr name="Freeform 67" id="6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68" id="68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55</a:t>
                </a:r>
              </a:p>
            </p:txBody>
          </p:sp>
        </p:grpSp>
        <p:grpSp>
          <p:nvGrpSpPr>
            <p:cNvPr name="Group 69" id="69"/>
            <p:cNvGrpSpPr/>
            <p:nvPr/>
          </p:nvGrpSpPr>
          <p:grpSpPr>
            <a:xfrm rot="0">
              <a:off x="2917285" y="8331944"/>
              <a:ext cx="564534" cy="564534"/>
              <a:chOff x="0" y="0"/>
              <a:chExt cx="812800" cy="812800"/>
            </a:xfrm>
          </p:grpSpPr>
          <p:sp>
            <p:nvSpPr>
              <p:cNvPr name="Freeform 70" id="7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71" id="71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59</a:t>
                </a:r>
              </a:p>
            </p:txBody>
          </p:sp>
        </p:grpSp>
        <p:grpSp>
          <p:nvGrpSpPr>
            <p:cNvPr name="Group 72" id="72"/>
            <p:cNvGrpSpPr/>
            <p:nvPr/>
          </p:nvGrpSpPr>
          <p:grpSpPr>
            <a:xfrm rot="0">
              <a:off x="3860455" y="8614211"/>
              <a:ext cx="564534" cy="564534"/>
              <a:chOff x="0" y="0"/>
              <a:chExt cx="812800" cy="812800"/>
            </a:xfrm>
          </p:grpSpPr>
          <p:sp>
            <p:nvSpPr>
              <p:cNvPr name="Freeform 73" id="7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74" id="74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60</a:t>
                </a:r>
              </a:p>
            </p:txBody>
          </p:sp>
        </p:grpSp>
        <p:grpSp>
          <p:nvGrpSpPr>
            <p:cNvPr name="Group 75" id="75"/>
            <p:cNvGrpSpPr/>
            <p:nvPr/>
          </p:nvGrpSpPr>
          <p:grpSpPr>
            <a:xfrm rot="0">
              <a:off x="3295921" y="9178745"/>
              <a:ext cx="564534" cy="564534"/>
              <a:chOff x="0" y="0"/>
              <a:chExt cx="812800" cy="812800"/>
            </a:xfrm>
          </p:grpSpPr>
          <p:sp>
            <p:nvSpPr>
              <p:cNvPr name="Freeform 76" id="7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77" id="77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61</a:t>
                </a:r>
              </a:p>
            </p:txBody>
          </p:sp>
        </p:grpSp>
        <p:grpSp>
          <p:nvGrpSpPr>
            <p:cNvPr name="Group 78" id="78"/>
            <p:cNvGrpSpPr/>
            <p:nvPr/>
          </p:nvGrpSpPr>
          <p:grpSpPr>
            <a:xfrm rot="0">
              <a:off x="3578188" y="6638343"/>
              <a:ext cx="564534" cy="564534"/>
              <a:chOff x="0" y="0"/>
              <a:chExt cx="812800" cy="812800"/>
            </a:xfrm>
          </p:grpSpPr>
          <p:sp>
            <p:nvSpPr>
              <p:cNvPr name="Freeform 79" id="7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80" id="80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48</a:t>
                </a:r>
              </a:p>
            </p:txBody>
          </p:sp>
        </p:grpSp>
        <p:grpSp>
          <p:nvGrpSpPr>
            <p:cNvPr name="Group 81" id="81"/>
            <p:cNvGrpSpPr/>
            <p:nvPr/>
          </p:nvGrpSpPr>
          <p:grpSpPr>
            <a:xfrm rot="0">
              <a:off x="4516742" y="6920610"/>
              <a:ext cx="564534" cy="564534"/>
              <a:chOff x="0" y="0"/>
              <a:chExt cx="812800" cy="812800"/>
            </a:xfrm>
          </p:grpSpPr>
          <p:sp>
            <p:nvSpPr>
              <p:cNvPr name="Freeform 82" id="8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83" id="83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49</a:t>
                </a:r>
              </a:p>
            </p:txBody>
          </p:sp>
        </p:grpSp>
        <p:grpSp>
          <p:nvGrpSpPr>
            <p:cNvPr name="Group 84" id="84"/>
            <p:cNvGrpSpPr/>
            <p:nvPr/>
          </p:nvGrpSpPr>
          <p:grpSpPr>
            <a:xfrm rot="0">
              <a:off x="2070485" y="7767411"/>
              <a:ext cx="564534" cy="564534"/>
              <a:chOff x="0" y="0"/>
              <a:chExt cx="812800" cy="812800"/>
            </a:xfrm>
          </p:grpSpPr>
          <p:sp>
            <p:nvSpPr>
              <p:cNvPr name="Freeform 85" id="8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86" id="86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58</a:t>
                </a:r>
              </a:p>
            </p:txBody>
          </p:sp>
        </p:grpSp>
        <p:grpSp>
          <p:nvGrpSpPr>
            <p:cNvPr name="Group 87" id="87"/>
            <p:cNvGrpSpPr/>
            <p:nvPr/>
          </p:nvGrpSpPr>
          <p:grpSpPr>
            <a:xfrm rot="0">
              <a:off x="4799008" y="7767411"/>
              <a:ext cx="564534" cy="564534"/>
              <a:chOff x="0" y="0"/>
              <a:chExt cx="812800" cy="812800"/>
            </a:xfrm>
          </p:grpSpPr>
          <p:sp>
            <p:nvSpPr>
              <p:cNvPr name="Freeform 88" id="8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89" id="89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56</a:t>
                </a:r>
              </a:p>
            </p:txBody>
          </p:sp>
        </p:grpSp>
        <p:grpSp>
          <p:nvGrpSpPr>
            <p:cNvPr name="Group 90" id="90"/>
            <p:cNvGrpSpPr/>
            <p:nvPr/>
          </p:nvGrpSpPr>
          <p:grpSpPr>
            <a:xfrm rot="0">
              <a:off x="3199552" y="7486896"/>
              <a:ext cx="564534" cy="564534"/>
              <a:chOff x="0" y="0"/>
              <a:chExt cx="812800" cy="812800"/>
            </a:xfrm>
          </p:grpSpPr>
          <p:sp>
            <p:nvSpPr>
              <p:cNvPr name="Freeform 91" id="9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92" id="92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54</a:t>
                </a:r>
              </a:p>
            </p:txBody>
          </p:sp>
        </p:grpSp>
        <p:grpSp>
          <p:nvGrpSpPr>
            <p:cNvPr name="Group 93" id="93"/>
            <p:cNvGrpSpPr/>
            <p:nvPr/>
          </p:nvGrpSpPr>
          <p:grpSpPr>
            <a:xfrm rot="0">
              <a:off x="4899978" y="3528335"/>
              <a:ext cx="564534" cy="564534"/>
              <a:chOff x="0" y="0"/>
              <a:chExt cx="812800" cy="812800"/>
            </a:xfrm>
          </p:grpSpPr>
          <p:sp>
            <p:nvSpPr>
              <p:cNvPr name="Freeform 94" id="9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95" id="95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15</a:t>
                </a:r>
              </a:p>
            </p:txBody>
          </p:sp>
        </p:grpSp>
        <p:grpSp>
          <p:nvGrpSpPr>
            <p:cNvPr name="Group 96" id="96"/>
            <p:cNvGrpSpPr/>
            <p:nvPr/>
          </p:nvGrpSpPr>
          <p:grpSpPr>
            <a:xfrm rot="0">
              <a:off x="6125414" y="4092869"/>
              <a:ext cx="564534" cy="564534"/>
              <a:chOff x="0" y="0"/>
              <a:chExt cx="812800" cy="812800"/>
            </a:xfrm>
          </p:grpSpPr>
          <p:sp>
            <p:nvSpPr>
              <p:cNvPr name="Freeform 97" id="9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98" id="98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19</a:t>
                </a:r>
              </a:p>
            </p:txBody>
          </p:sp>
        </p:grpSp>
        <p:grpSp>
          <p:nvGrpSpPr>
            <p:cNvPr name="Group 99" id="99"/>
            <p:cNvGrpSpPr/>
            <p:nvPr/>
          </p:nvGrpSpPr>
          <p:grpSpPr>
            <a:xfrm rot="0">
              <a:off x="5182245" y="4657403"/>
              <a:ext cx="564534" cy="564534"/>
              <a:chOff x="0" y="0"/>
              <a:chExt cx="812800" cy="812800"/>
            </a:xfrm>
          </p:grpSpPr>
          <p:sp>
            <p:nvSpPr>
              <p:cNvPr name="Freeform 100" id="10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01" id="101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21</a:t>
                </a:r>
              </a:p>
            </p:txBody>
          </p:sp>
        </p:grpSp>
        <p:grpSp>
          <p:nvGrpSpPr>
            <p:cNvPr name="Group 102" id="102"/>
            <p:cNvGrpSpPr/>
            <p:nvPr/>
          </p:nvGrpSpPr>
          <p:grpSpPr>
            <a:xfrm rot="0">
              <a:off x="6125414" y="4939669"/>
              <a:ext cx="564534" cy="564534"/>
              <a:chOff x="0" y="0"/>
              <a:chExt cx="812800" cy="812800"/>
            </a:xfrm>
          </p:grpSpPr>
          <p:sp>
            <p:nvSpPr>
              <p:cNvPr name="Freeform 103" id="10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04" id="104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22</a:t>
                </a:r>
              </a:p>
            </p:txBody>
          </p:sp>
        </p:grpSp>
        <p:grpSp>
          <p:nvGrpSpPr>
            <p:cNvPr name="Group 105" id="105"/>
            <p:cNvGrpSpPr/>
            <p:nvPr/>
          </p:nvGrpSpPr>
          <p:grpSpPr>
            <a:xfrm rot="0">
              <a:off x="5560881" y="5504203"/>
              <a:ext cx="564534" cy="564534"/>
              <a:chOff x="0" y="0"/>
              <a:chExt cx="812800" cy="812800"/>
            </a:xfrm>
          </p:grpSpPr>
          <p:sp>
            <p:nvSpPr>
              <p:cNvPr name="Freeform 106" id="10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07" id="107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25</a:t>
                </a:r>
              </a:p>
            </p:txBody>
          </p:sp>
        </p:grpSp>
        <p:grpSp>
          <p:nvGrpSpPr>
            <p:cNvPr name="Group 108" id="108"/>
            <p:cNvGrpSpPr/>
            <p:nvPr/>
          </p:nvGrpSpPr>
          <p:grpSpPr>
            <a:xfrm rot="0">
              <a:off x="5843147" y="2963802"/>
              <a:ext cx="564534" cy="564534"/>
              <a:chOff x="0" y="0"/>
              <a:chExt cx="812800" cy="812800"/>
            </a:xfrm>
          </p:grpSpPr>
          <p:sp>
            <p:nvSpPr>
              <p:cNvPr name="Freeform 109" id="10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10" id="110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16</a:t>
                </a:r>
              </a:p>
            </p:txBody>
          </p:sp>
        </p:grpSp>
        <p:grpSp>
          <p:nvGrpSpPr>
            <p:cNvPr name="Group 111" id="111"/>
            <p:cNvGrpSpPr/>
            <p:nvPr/>
          </p:nvGrpSpPr>
          <p:grpSpPr>
            <a:xfrm rot="0">
              <a:off x="6781701" y="3246069"/>
              <a:ext cx="564534" cy="564534"/>
              <a:chOff x="0" y="0"/>
              <a:chExt cx="812800" cy="812800"/>
            </a:xfrm>
          </p:grpSpPr>
          <p:sp>
            <p:nvSpPr>
              <p:cNvPr name="Freeform 112" id="1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13" id="113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17</a:t>
                </a:r>
              </a:p>
            </p:txBody>
          </p:sp>
        </p:grpSp>
        <p:grpSp>
          <p:nvGrpSpPr>
            <p:cNvPr name="Group 114" id="114"/>
            <p:cNvGrpSpPr/>
            <p:nvPr/>
          </p:nvGrpSpPr>
          <p:grpSpPr>
            <a:xfrm rot="0">
              <a:off x="4335444" y="4092869"/>
              <a:ext cx="564534" cy="564534"/>
              <a:chOff x="0" y="0"/>
              <a:chExt cx="812800" cy="812800"/>
            </a:xfrm>
          </p:grpSpPr>
          <p:sp>
            <p:nvSpPr>
              <p:cNvPr name="Freeform 115" id="11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16" id="116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14</a:t>
                </a:r>
              </a:p>
            </p:txBody>
          </p:sp>
        </p:grpSp>
        <p:grpSp>
          <p:nvGrpSpPr>
            <p:cNvPr name="Group 117" id="117"/>
            <p:cNvGrpSpPr/>
            <p:nvPr/>
          </p:nvGrpSpPr>
          <p:grpSpPr>
            <a:xfrm rot="0">
              <a:off x="7063968" y="4092869"/>
              <a:ext cx="564534" cy="564534"/>
              <a:chOff x="0" y="0"/>
              <a:chExt cx="812800" cy="812800"/>
            </a:xfrm>
          </p:grpSpPr>
          <p:sp>
            <p:nvSpPr>
              <p:cNvPr name="Freeform 118" id="11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19" id="119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20</a:t>
                </a:r>
              </a:p>
            </p:txBody>
          </p:sp>
        </p:grpSp>
        <p:grpSp>
          <p:nvGrpSpPr>
            <p:cNvPr name="Group 120" id="120"/>
            <p:cNvGrpSpPr/>
            <p:nvPr/>
          </p:nvGrpSpPr>
          <p:grpSpPr>
            <a:xfrm rot="0">
              <a:off x="5464512" y="3812354"/>
              <a:ext cx="564534" cy="564534"/>
              <a:chOff x="0" y="0"/>
              <a:chExt cx="812800" cy="812800"/>
            </a:xfrm>
          </p:grpSpPr>
          <p:sp>
            <p:nvSpPr>
              <p:cNvPr name="Freeform 121" id="12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22" id="122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18</a:t>
                </a:r>
              </a:p>
            </p:txBody>
          </p:sp>
        </p:grpSp>
        <p:grpSp>
          <p:nvGrpSpPr>
            <p:cNvPr name="Group 123" id="123"/>
            <p:cNvGrpSpPr/>
            <p:nvPr/>
          </p:nvGrpSpPr>
          <p:grpSpPr>
            <a:xfrm rot="0">
              <a:off x="8857899" y="564534"/>
              <a:ext cx="564534" cy="564534"/>
              <a:chOff x="0" y="0"/>
              <a:chExt cx="812800" cy="812800"/>
            </a:xfrm>
          </p:grpSpPr>
          <p:sp>
            <p:nvSpPr>
              <p:cNvPr name="Freeform 124" id="12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25" id="125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31</a:t>
                </a:r>
              </a:p>
            </p:txBody>
          </p:sp>
        </p:grpSp>
        <p:grpSp>
          <p:nvGrpSpPr>
            <p:cNvPr name="Group 126" id="126"/>
            <p:cNvGrpSpPr/>
            <p:nvPr/>
          </p:nvGrpSpPr>
          <p:grpSpPr>
            <a:xfrm rot="0">
              <a:off x="10083335" y="1129067"/>
              <a:ext cx="564534" cy="564534"/>
              <a:chOff x="0" y="0"/>
              <a:chExt cx="812800" cy="812800"/>
            </a:xfrm>
          </p:grpSpPr>
          <p:sp>
            <p:nvSpPr>
              <p:cNvPr name="Freeform 127" id="12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28" id="128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35</a:t>
                </a:r>
              </a:p>
            </p:txBody>
          </p:sp>
        </p:grpSp>
        <p:grpSp>
          <p:nvGrpSpPr>
            <p:cNvPr name="Group 129" id="129"/>
            <p:cNvGrpSpPr/>
            <p:nvPr/>
          </p:nvGrpSpPr>
          <p:grpSpPr>
            <a:xfrm rot="0">
              <a:off x="9140166" y="1693601"/>
              <a:ext cx="564534" cy="564534"/>
              <a:chOff x="0" y="0"/>
              <a:chExt cx="812800" cy="812800"/>
            </a:xfrm>
          </p:grpSpPr>
          <p:sp>
            <p:nvSpPr>
              <p:cNvPr name="Freeform 130" id="13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31" id="131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37</a:t>
                </a:r>
              </a:p>
            </p:txBody>
          </p:sp>
        </p:grpSp>
        <p:grpSp>
          <p:nvGrpSpPr>
            <p:cNvPr name="Group 132" id="132"/>
            <p:cNvGrpSpPr/>
            <p:nvPr/>
          </p:nvGrpSpPr>
          <p:grpSpPr>
            <a:xfrm rot="0">
              <a:off x="10083335" y="1975868"/>
              <a:ext cx="564534" cy="564534"/>
              <a:chOff x="0" y="0"/>
              <a:chExt cx="812800" cy="812800"/>
            </a:xfrm>
          </p:grpSpPr>
          <p:sp>
            <p:nvSpPr>
              <p:cNvPr name="Freeform 133" id="13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34" id="134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40</a:t>
                </a:r>
              </a:p>
            </p:txBody>
          </p:sp>
        </p:grpSp>
        <p:grpSp>
          <p:nvGrpSpPr>
            <p:cNvPr name="Group 135" id="135"/>
            <p:cNvGrpSpPr/>
            <p:nvPr/>
          </p:nvGrpSpPr>
          <p:grpSpPr>
            <a:xfrm rot="0">
              <a:off x="9518801" y="2540401"/>
              <a:ext cx="564534" cy="564534"/>
              <a:chOff x="0" y="0"/>
              <a:chExt cx="812800" cy="812800"/>
            </a:xfrm>
          </p:grpSpPr>
          <p:sp>
            <p:nvSpPr>
              <p:cNvPr name="Freeform 136" id="13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37" id="137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39</a:t>
                </a:r>
              </a:p>
            </p:txBody>
          </p:sp>
        </p:grpSp>
        <p:grpSp>
          <p:nvGrpSpPr>
            <p:cNvPr name="Group 138" id="138"/>
            <p:cNvGrpSpPr/>
            <p:nvPr/>
          </p:nvGrpSpPr>
          <p:grpSpPr>
            <a:xfrm rot="0">
              <a:off x="9801068" y="0"/>
              <a:ext cx="564534" cy="564534"/>
              <a:chOff x="0" y="0"/>
              <a:chExt cx="812800" cy="812800"/>
            </a:xfrm>
          </p:grpSpPr>
          <p:sp>
            <p:nvSpPr>
              <p:cNvPr name="Freeform 139" id="13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40" id="140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32</a:t>
                </a:r>
              </a:p>
            </p:txBody>
          </p:sp>
        </p:grpSp>
        <p:grpSp>
          <p:nvGrpSpPr>
            <p:cNvPr name="Group 141" id="141"/>
            <p:cNvGrpSpPr/>
            <p:nvPr/>
          </p:nvGrpSpPr>
          <p:grpSpPr>
            <a:xfrm rot="0">
              <a:off x="10739622" y="282267"/>
              <a:ext cx="564534" cy="564534"/>
              <a:chOff x="0" y="0"/>
              <a:chExt cx="812800" cy="812800"/>
            </a:xfrm>
          </p:grpSpPr>
          <p:sp>
            <p:nvSpPr>
              <p:cNvPr name="Freeform 142" id="14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43" id="143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33</a:t>
                </a:r>
              </a:p>
            </p:txBody>
          </p:sp>
        </p:grpSp>
        <p:grpSp>
          <p:nvGrpSpPr>
            <p:cNvPr name="Group 144" id="144"/>
            <p:cNvGrpSpPr/>
            <p:nvPr/>
          </p:nvGrpSpPr>
          <p:grpSpPr>
            <a:xfrm rot="0">
              <a:off x="8293365" y="1129067"/>
              <a:ext cx="564534" cy="564534"/>
              <a:chOff x="0" y="0"/>
              <a:chExt cx="812800" cy="812800"/>
            </a:xfrm>
          </p:grpSpPr>
          <p:sp>
            <p:nvSpPr>
              <p:cNvPr name="Freeform 145" id="14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46" id="146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30</a:t>
                </a:r>
              </a:p>
            </p:txBody>
          </p:sp>
        </p:grpSp>
        <p:grpSp>
          <p:nvGrpSpPr>
            <p:cNvPr name="Group 147" id="147"/>
            <p:cNvGrpSpPr/>
            <p:nvPr/>
          </p:nvGrpSpPr>
          <p:grpSpPr>
            <a:xfrm rot="0">
              <a:off x="11021889" y="1129067"/>
              <a:ext cx="564534" cy="564534"/>
              <a:chOff x="0" y="0"/>
              <a:chExt cx="812800" cy="812800"/>
            </a:xfrm>
          </p:grpSpPr>
          <p:sp>
            <p:nvSpPr>
              <p:cNvPr name="Freeform 148" id="14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49" id="149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36</a:t>
                </a:r>
              </a:p>
            </p:txBody>
          </p:sp>
        </p:grpSp>
        <p:grpSp>
          <p:nvGrpSpPr>
            <p:cNvPr name="Group 150" id="150"/>
            <p:cNvGrpSpPr/>
            <p:nvPr/>
          </p:nvGrpSpPr>
          <p:grpSpPr>
            <a:xfrm rot="0">
              <a:off x="9422432" y="848552"/>
              <a:ext cx="564534" cy="564534"/>
              <a:chOff x="0" y="0"/>
              <a:chExt cx="812800" cy="812800"/>
            </a:xfrm>
          </p:grpSpPr>
          <p:sp>
            <p:nvSpPr>
              <p:cNvPr name="Freeform 151" id="15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52" id="152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34</a:t>
                </a:r>
              </a:p>
            </p:txBody>
          </p:sp>
        </p:grpSp>
        <p:grpSp>
          <p:nvGrpSpPr>
            <p:cNvPr name="Group 153" id="153"/>
            <p:cNvGrpSpPr/>
            <p:nvPr/>
          </p:nvGrpSpPr>
          <p:grpSpPr>
            <a:xfrm rot="0">
              <a:off x="8295117" y="6356077"/>
              <a:ext cx="564534" cy="564534"/>
              <a:chOff x="0" y="0"/>
              <a:chExt cx="812800" cy="812800"/>
            </a:xfrm>
          </p:grpSpPr>
          <p:sp>
            <p:nvSpPr>
              <p:cNvPr name="Freeform 154" id="15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55" id="155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65</a:t>
                </a:r>
              </a:p>
            </p:txBody>
          </p:sp>
        </p:grpSp>
        <p:grpSp>
          <p:nvGrpSpPr>
            <p:cNvPr name="Group 156" id="156"/>
            <p:cNvGrpSpPr/>
            <p:nvPr/>
          </p:nvGrpSpPr>
          <p:grpSpPr>
            <a:xfrm rot="0">
              <a:off x="9520553" y="6920610"/>
              <a:ext cx="564534" cy="564534"/>
              <a:chOff x="0" y="0"/>
              <a:chExt cx="812800" cy="812800"/>
            </a:xfrm>
          </p:grpSpPr>
          <p:sp>
            <p:nvSpPr>
              <p:cNvPr name="Freeform 157" id="15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58" id="158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67</a:t>
                </a:r>
              </a:p>
            </p:txBody>
          </p:sp>
        </p:grpSp>
        <p:grpSp>
          <p:nvGrpSpPr>
            <p:cNvPr name="Group 159" id="159"/>
            <p:cNvGrpSpPr/>
            <p:nvPr/>
          </p:nvGrpSpPr>
          <p:grpSpPr>
            <a:xfrm rot="0">
              <a:off x="8577384" y="7485144"/>
              <a:ext cx="564534" cy="564534"/>
              <a:chOff x="0" y="0"/>
              <a:chExt cx="812800" cy="812800"/>
            </a:xfrm>
          </p:grpSpPr>
          <p:sp>
            <p:nvSpPr>
              <p:cNvPr name="Freeform 160" id="16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61" id="161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69</a:t>
                </a:r>
              </a:p>
            </p:txBody>
          </p:sp>
        </p:grpSp>
        <p:grpSp>
          <p:nvGrpSpPr>
            <p:cNvPr name="Group 162" id="162"/>
            <p:cNvGrpSpPr/>
            <p:nvPr/>
          </p:nvGrpSpPr>
          <p:grpSpPr>
            <a:xfrm rot="0">
              <a:off x="9520553" y="7767411"/>
              <a:ext cx="564534" cy="564534"/>
              <a:chOff x="0" y="0"/>
              <a:chExt cx="812800" cy="812800"/>
            </a:xfrm>
          </p:grpSpPr>
          <p:sp>
            <p:nvSpPr>
              <p:cNvPr name="Freeform 163" id="16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64" id="164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70</a:t>
                </a:r>
              </a:p>
            </p:txBody>
          </p:sp>
        </p:grpSp>
        <p:grpSp>
          <p:nvGrpSpPr>
            <p:cNvPr name="Group 165" id="165"/>
            <p:cNvGrpSpPr/>
            <p:nvPr/>
          </p:nvGrpSpPr>
          <p:grpSpPr>
            <a:xfrm rot="0">
              <a:off x="8956020" y="8331944"/>
              <a:ext cx="564534" cy="564534"/>
              <a:chOff x="0" y="0"/>
              <a:chExt cx="812800" cy="812800"/>
            </a:xfrm>
          </p:grpSpPr>
          <p:sp>
            <p:nvSpPr>
              <p:cNvPr name="Freeform 166" id="16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67" id="167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71</a:t>
                </a:r>
              </a:p>
            </p:txBody>
          </p:sp>
        </p:grpSp>
        <p:grpSp>
          <p:nvGrpSpPr>
            <p:cNvPr name="Group 168" id="168"/>
            <p:cNvGrpSpPr/>
            <p:nvPr/>
          </p:nvGrpSpPr>
          <p:grpSpPr>
            <a:xfrm rot="0">
              <a:off x="9238286" y="5791543"/>
              <a:ext cx="564534" cy="564534"/>
              <a:chOff x="0" y="0"/>
              <a:chExt cx="812800" cy="812800"/>
            </a:xfrm>
          </p:grpSpPr>
          <p:sp>
            <p:nvSpPr>
              <p:cNvPr name="Freeform 169" id="16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70" id="170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62</a:t>
                </a:r>
              </a:p>
            </p:txBody>
          </p:sp>
        </p:grpSp>
        <p:grpSp>
          <p:nvGrpSpPr>
            <p:cNvPr name="Group 171" id="171"/>
            <p:cNvGrpSpPr/>
            <p:nvPr/>
          </p:nvGrpSpPr>
          <p:grpSpPr>
            <a:xfrm rot="0">
              <a:off x="10176840" y="6073810"/>
              <a:ext cx="564534" cy="564534"/>
              <a:chOff x="0" y="0"/>
              <a:chExt cx="812800" cy="812800"/>
            </a:xfrm>
          </p:grpSpPr>
          <p:sp>
            <p:nvSpPr>
              <p:cNvPr name="Freeform 172" id="17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73" id="173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63</a:t>
                </a:r>
              </a:p>
            </p:txBody>
          </p:sp>
        </p:grpSp>
        <p:grpSp>
          <p:nvGrpSpPr>
            <p:cNvPr name="Group 174" id="174"/>
            <p:cNvGrpSpPr/>
            <p:nvPr/>
          </p:nvGrpSpPr>
          <p:grpSpPr>
            <a:xfrm rot="0">
              <a:off x="7730583" y="6920610"/>
              <a:ext cx="564534" cy="564534"/>
              <a:chOff x="0" y="0"/>
              <a:chExt cx="812800" cy="812800"/>
            </a:xfrm>
          </p:grpSpPr>
          <p:sp>
            <p:nvSpPr>
              <p:cNvPr name="Freeform 175" id="17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76" id="176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68</a:t>
                </a:r>
              </a:p>
            </p:txBody>
          </p:sp>
        </p:grpSp>
        <p:grpSp>
          <p:nvGrpSpPr>
            <p:cNvPr name="Group 177" id="177"/>
            <p:cNvGrpSpPr/>
            <p:nvPr/>
          </p:nvGrpSpPr>
          <p:grpSpPr>
            <a:xfrm rot="0">
              <a:off x="10459107" y="6920610"/>
              <a:ext cx="564534" cy="564534"/>
              <a:chOff x="0" y="0"/>
              <a:chExt cx="812800" cy="812800"/>
            </a:xfrm>
          </p:grpSpPr>
          <p:sp>
            <p:nvSpPr>
              <p:cNvPr name="Freeform 178" id="17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79" id="179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64</a:t>
                </a:r>
              </a:p>
            </p:txBody>
          </p:sp>
        </p:grpSp>
        <p:grpSp>
          <p:nvGrpSpPr>
            <p:cNvPr name="Group 180" id="180"/>
            <p:cNvGrpSpPr/>
            <p:nvPr/>
          </p:nvGrpSpPr>
          <p:grpSpPr>
            <a:xfrm rot="0">
              <a:off x="8859651" y="6640095"/>
              <a:ext cx="564534" cy="564534"/>
              <a:chOff x="0" y="0"/>
              <a:chExt cx="812800" cy="812800"/>
            </a:xfrm>
          </p:grpSpPr>
          <p:sp>
            <p:nvSpPr>
              <p:cNvPr name="Freeform 181" id="18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82" id="182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66</a:t>
                </a:r>
              </a:p>
            </p:txBody>
          </p:sp>
        </p:grpSp>
        <p:grpSp>
          <p:nvGrpSpPr>
            <p:cNvPr name="Group 183" id="183"/>
            <p:cNvGrpSpPr/>
            <p:nvPr/>
          </p:nvGrpSpPr>
          <p:grpSpPr>
            <a:xfrm rot="0">
              <a:off x="2585082" y="2115249"/>
              <a:ext cx="564534" cy="564534"/>
              <a:chOff x="0" y="0"/>
              <a:chExt cx="812800" cy="812800"/>
            </a:xfrm>
          </p:grpSpPr>
          <p:sp>
            <p:nvSpPr>
              <p:cNvPr name="Freeform 184" id="18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85" id="185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10</a:t>
                </a:r>
              </a:p>
            </p:txBody>
          </p:sp>
        </p:grpSp>
        <p:grpSp>
          <p:nvGrpSpPr>
            <p:cNvPr name="Group 186" id="186"/>
            <p:cNvGrpSpPr/>
            <p:nvPr/>
          </p:nvGrpSpPr>
          <p:grpSpPr>
            <a:xfrm rot="0">
              <a:off x="4747000" y="5227009"/>
              <a:ext cx="564534" cy="564534"/>
              <a:chOff x="0" y="0"/>
              <a:chExt cx="812800" cy="812800"/>
            </a:xfrm>
          </p:grpSpPr>
          <p:sp>
            <p:nvSpPr>
              <p:cNvPr name="Freeform 187" id="18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88" id="188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24</a:t>
                </a:r>
              </a:p>
            </p:txBody>
          </p:sp>
        </p:grpSp>
        <p:grpSp>
          <p:nvGrpSpPr>
            <p:cNvPr name="Group 189" id="189"/>
            <p:cNvGrpSpPr/>
            <p:nvPr/>
          </p:nvGrpSpPr>
          <p:grpSpPr>
            <a:xfrm rot="0">
              <a:off x="6874650" y="4801857"/>
              <a:ext cx="564534" cy="564534"/>
              <a:chOff x="0" y="0"/>
              <a:chExt cx="812800" cy="812800"/>
            </a:xfrm>
          </p:grpSpPr>
          <p:sp>
            <p:nvSpPr>
              <p:cNvPr name="Freeform 190" id="19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91" id="191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23</a:t>
                </a:r>
              </a:p>
            </p:txBody>
          </p:sp>
        </p:grpSp>
        <p:grpSp>
          <p:nvGrpSpPr>
            <p:cNvPr name="Group 192" id="192"/>
            <p:cNvGrpSpPr/>
            <p:nvPr/>
          </p:nvGrpSpPr>
          <p:grpSpPr>
            <a:xfrm rot="0">
              <a:off x="7817819" y="5084124"/>
              <a:ext cx="564534" cy="564534"/>
              <a:chOff x="0" y="0"/>
              <a:chExt cx="812800" cy="812800"/>
            </a:xfrm>
          </p:grpSpPr>
          <p:sp>
            <p:nvSpPr>
              <p:cNvPr name="Freeform 193" id="19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94" id="194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28</a:t>
                </a:r>
              </a:p>
            </p:txBody>
          </p:sp>
        </p:grpSp>
        <p:grpSp>
          <p:nvGrpSpPr>
            <p:cNvPr name="Group 195" id="195"/>
            <p:cNvGrpSpPr/>
            <p:nvPr/>
          </p:nvGrpSpPr>
          <p:grpSpPr>
            <a:xfrm rot="0">
              <a:off x="7253286" y="5648658"/>
              <a:ext cx="564534" cy="564534"/>
              <a:chOff x="0" y="0"/>
              <a:chExt cx="812800" cy="812800"/>
            </a:xfrm>
          </p:grpSpPr>
          <p:sp>
            <p:nvSpPr>
              <p:cNvPr name="Freeform 196" id="19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97" id="197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27</a:t>
                </a:r>
              </a:p>
            </p:txBody>
          </p:sp>
        </p:grpSp>
        <p:grpSp>
          <p:nvGrpSpPr>
            <p:cNvPr name="Group 198" id="198"/>
            <p:cNvGrpSpPr/>
            <p:nvPr/>
          </p:nvGrpSpPr>
          <p:grpSpPr>
            <a:xfrm rot="0">
              <a:off x="10834879" y="1834734"/>
              <a:ext cx="564534" cy="564534"/>
              <a:chOff x="0" y="0"/>
              <a:chExt cx="812800" cy="812800"/>
            </a:xfrm>
          </p:grpSpPr>
          <p:sp>
            <p:nvSpPr>
              <p:cNvPr name="Freeform 199" id="19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00" id="200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41</a:t>
                </a:r>
              </a:p>
            </p:txBody>
          </p:sp>
        </p:grpSp>
        <p:grpSp>
          <p:nvGrpSpPr>
            <p:cNvPr name="Group 201" id="201"/>
            <p:cNvGrpSpPr/>
            <p:nvPr/>
          </p:nvGrpSpPr>
          <p:grpSpPr>
            <a:xfrm rot="0">
              <a:off x="8382353" y="1832983"/>
              <a:ext cx="564534" cy="564534"/>
              <a:chOff x="0" y="0"/>
              <a:chExt cx="812800" cy="812800"/>
            </a:xfrm>
          </p:grpSpPr>
          <p:sp>
            <p:nvSpPr>
              <p:cNvPr name="Freeform 202" id="20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03" id="203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38</a:t>
                </a:r>
              </a:p>
            </p:txBody>
          </p:sp>
        </p:grpSp>
        <p:grpSp>
          <p:nvGrpSpPr>
            <p:cNvPr name="Group 204" id="204"/>
            <p:cNvGrpSpPr/>
            <p:nvPr/>
          </p:nvGrpSpPr>
          <p:grpSpPr>
            <a:xfrm rot="0">
              <a:off x="2020549" y="2679783"/>
              <a:ext cx="564534" cy="564534"/>
              <a:chOff x="0" y="0"/>
              <a:chExt cx="812800" cy="812800"/>
            </a:xfrm>
          </p:grpSpPr>
          <p:sp>
            <p:nvSpPr>
              <p:cNvPr name="Freeform 205" id="20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06" id="206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12</a:t>
                </a:r>
              </a:p>
            </p:txBody>
          </p:sp>
        </p:grpSp>
        <p:grpSp>
          <p:nvGrpSpPr>
            <p:cNvPr name="Group 207" id="207"/>
            <p:cNvGrpSpPr/>
            <p:nvPr/>
          </p:nvGrpSpPr>
          <p:grpSpPr>
            <a:xfrm rot="0">
              <a:off x="6380190" y="5660574"/>
              <a:ext cx="564534" cy="564534"/>
              <a:chOff x="0" y="0"/>
              <a:chExt cx="812800" cy="812800"/>
            </a:xfrm>
          </p:grpSpPr>
          <p:sp>
            <p:nvSpPr>
              <p:cNvPr name="Freeform 208" id="20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09" id="209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26</a:t>
                </a:r>
              </a:p>
            </p:txBody>
          </p:sp>
        </p:grpSp>
        <p:grpSp>
          <p:nvGrpSpPr>
            <p:cNvPr name="Group 210" id="210"/>
            <p:cNvGrpSpPr/>
            <p:nvPr/>
          </p:nvGrpSpPr>
          <p:grpSpPr>
            <a:xfrm rot="0">
              <a:off x="3149616" y="2399268"/>
              <a:ext cx="564534" cy="564534"/>
              <a:chOff x="0" y="0"/>
              <a:chExt cx="812800" cy="812800"/>
            </a:xfrm>
          </p:grpSpPr>
          <p:sp>
            <p:nvSpPr>
              <p:cNvPr name="Freeform 211" id="21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12" id="212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9"/>
                  </a:lnSpc>
                  <a:spcBef>
                    <a:spcPct val="0"/>
                  </a:spcBef>
                </a:pPr>
                <a:r>
                  <a:rPr lang="en-US" sz="999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13</a:t>
                </a:r>
              </a:p>
            </p:txBody>
          </p:sp>
        </p:grpSp>
      </p:grpSp>
      <p:sp>
        <p:nvSpPr>
          <p:cNvPr name="TextBox 213" id="213"/>
          <p:cNvSpPr txBox="true"/>
          <p:nvPr/>
        </p:nvSpPr>
        <p:spPr>
          <a:xfrm rot="0">
            <a:off x="1028700" y="701313"/>
            <a:ext cx="14540048" cy="67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39"/>
              </a:lnSpc>
            </a:pPr>
            <a:r>
              <a:rPr lang="en-US" sz="5304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What if the distances had meanings?</a:t>
            </a:r>
          </a:p>
        </p:txBody>
      </p:sp>
    </p:spTree>
  </p:cSld>
  <p:clrMapOvr>
    <a:masterClrMapping/>
  </p:clrMapOvr>
  <p:transition spd="fast">
    <p:fade/>
  </p:transition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701313"/>
            <a:ext cx="14540048" cy="67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39"/>
              </a:lnSpc>
            </a:pPr>
            <a:r>
              <a:rPr lang="en-US" sz="5304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What if the distances had meanings?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4619085" y="1950841"/>
            <a:ext cx="8869823" cy="7367618"/>
            <a:chOff x="0" y="0"/>
            <a:chExt cx="11826431" cy="9823491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569181" y="711477"/>
              <a:ext cx="569181" cy="569181"/>
              <a:chOff x="0" y="0"/>
              <a:chExt cx="812800" cy="8128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9B4C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1804706" y="1280658"/>
              <a:ext cx="569181" cy="569181"/>
              <a:chOff x="0" y="0"/>
              <a:chExt cx="812800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9B4C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853772" y="1849839"/>
              <a:ext cx="569181" cy="569181"/>
              <a:chOff x="0" y="0"/>
              <a:chExt cx="8128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7C32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1804706" y="2134430"/>
              <a:ext cx="569181" cy="569181"/>
              <a:chOff x="0" y="0"/>
              <a:chExt cx="812800" cy="8128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25724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1235525" y="2703611"/>
              <a:ext cx="569181" cy="569181"/>
              <a:chOff x="0" y="0"/>
              <a:chExt cx="812800" cy="8128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25724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1520115" y="142295"/>
              <a:ext cx="569181" cy="569181"/>
              <a:chOff x="0" y="0"/>
              <a:chExt cx="812800" cy="8128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9B4C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2466396" y="426886"/>
              <a:ext cx="569181" cy="569181"/>
              <a:chOff x="0" y="0"/>
              <a:chExt cx="812800" cy="8128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9B4C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0" y="1280658"/>
              <a:ext cx="569181" cy="569181"/>
              <a:chOff x="0" y="0"/>
              <a:chExt cx="812800" cy="8128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9B4C"/>
              </a:soli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8" id="28"/>
            <p:cNvGrpSpPr/>
            <p:nvPr/>
          </p:nvGrpSpPr>
          <p:grpSpPr>
            <a:xfrm rot="0">
              <a:off x="2750986" y="1280658"/>
              <a:ext cx="569181" cy="569181"/>
              <a:chOff x="0" y="0"/>
              <a:chExt cx="812800" cy="812800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9B4C"/>
              </a:solidFill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31" id="31"/>
            <p:cNvGrpSpPr/>
            <p:nvPr/>
          </p:nvGrpSpPr>
          <p:grpSpPr>
            <a:xfrm rot="0">
              <a:off x="1138362" y="997833"/>
              <a:ext cx="569181" cy="569181"/>
              <a:chOff x="0" y="0"/>
              <a:chExt cx="812800" cy="812800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9B4C"/>
              </a:solidFill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34" id="34"/>
            <p:cNvGrpSpPr/>
            <p:nvPr/>
          </p:nvGrpSpPr>
          <p:grpSpPr>
            <a:xfrm rot="0">
              <a:off x="713803" y="5837456"/>
              <a:ext cx="569181" cy="569181"/>
              <a:chOff x="0" y="0"/>
              <a:chExt cx="812800" cy="812800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995B01"/>
              </a:solidFill>
            </p:spPr>
          </p:sp>
          <p:sp>
            <p:nvSpPr>
              <p:cNvPr name="TextBox 36" id="3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37" id="37"/>
            <p:cNvGrpSpPr/>
            <p:nvPr/>
          </p:nvGrpSpPr>
          <p:grpSpPr>
            <a:xfrm rot="0">
              <a:off x="1949328" y="6406637"/>
              <a:ext cx="569181" cy="569181"/>
              <a:chOff x="0" y="0"/>
              <a:chExt cx="812800" cy="812800"/>
            </a:xfrm>
          </p:grpSpPr>
          <p:sp>
            <p:nvSpPr>
              <p:cNvPr name="Freeform 38" id="3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995B01"/>
              </a:solidFill>
            </p:spPr>
          </p:sp>
          <p:sp>
            <p:nvSpPr>
              <p:cNvPr name="TextBox 39" id="39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40" id="40"/>
            <p:cNvGrpSpPr/>
            <p:nvPr/>
          </p:nvGrpSpPr>
          <p:grpSpPr>
            <a:xfrm rot="0">
              <a:off x="998394" y="6975819"/>
              <a:ext cx="569181" cy="569181"/>
              <a:chOff x="0" y="0"/>
              <a:chExt cx="812800" cy="812800"/>
            </a:xfrm>
          </p:grpSpPr>
          <p:sp>
            <p:nvSpPr>
              <p:cNvPr name="Freeform 41" id="4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7980F"/>
              </a:solidFill>
            </p:spPr>
          </p:sp>
          <p:sp>
            <p:nvSpPr>
              <p:cNvPr name="TextBox 42" id="42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43" id="43"/>
            <p:cNvGrpSpPr/>
            <p:nvPr/>
          </p:nvGrpSpPr>
          <p:grpSpPr>
            <a:xfrm rot="0">
              <a:off x="1949328" y="7260409"/>
              <a:ext cx="569181" cy="569181"/>
              <a:chOff x="0" y="0"/>
              <a:chExt cx="812800" cy="812800"/>
            </a:xfrm>
          </p:grpSpPr>
          <p:sp>
            <p:nvSpPr>
              <p:cNvPr name="Freeform 44" id="4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7980F"/>
              </a:solidFill>
            </p:spPr>
          </p:sp>
          <p:sp>
            <p:nvSpPr>
              <p:cNvPr name="TextBox 45" id="4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46" id="46"/>
            <p:cNvGrpSpPr/>
            <p:nvPr/>
          </p:nvGrpSpPr>
          <p:grpSpPr>
            <a:xfrm rot="0">
              <a:off x="1380147" y="7829590"/>
              <a:ext cx="569181" cy="569181"/>
              <a:chOff x="0" y="0"/>
              <a:chExt cx="812800" cy="812800"/>
            </a:xfrm>
          </p:grpSpPr>
          <p:sp>
            <p:nvSpPr>
              <p:cNvPr name="Freeform 47" id="4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7980F"/>
              </a:solidFill>
            </p:spPr>
          </p:sp>
          <p:sp>
            <p:nvSpPr>
              <p:cNvPr name="TextBox 48" id="4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49" id="49"/>
            <p:cNvGrpSpPr/>
            <p:nvPr/>
          </p:nvGrpSpPr>
          <p:grpSpPr>
            <a:xfrm rot="0">
              <a:off x="1664738" y="5268275"/>
              <a:ext cx="569181" cy="569181"/>
              <a:chOff x="0" y="0"/>
              <a:chExt cx="812800" cy="812800"/>
            </a:xfrm>
          </p:grpSpPr>
          <p:sp>
            <p:nvSpPr>
              <p:cNvPr name="Freeform 50" id="5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43200"/>
              </a:solidFill>
            </p:spPr>
          </p:sp>
          <p:sp>
            <p:nvSpPr>
              <p:cNvPr name="TextBox 51" id="5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52" id="52"/>
            <p:cNvGrpSpPr/>
            <p:nvPr/>
          </p:nvGrpSpPr>
          <p:grpSpPr>
            <a:xfrm rot="0">
              <a:off x="2611018" y="5552865"/>
              <a:ext cx="569181" cy="569181"/>
              <a:chOff x="0" y="0"/>
              <a:chExt cx="812800" cy="812800"/>
            </a:xfrm>
          </p:grpSpPr>
          <p:sp>
            <p:nvSpPr>
              <p:cNvPr name="Freeform 53" id="5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43200"/>
              </a:solidFill>
            </p:spPr>
          </p:sp>
          <p:sp>
            <p:nvSpPr>
              <p:cNvPr name="TextBox 54" id="5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55" id="55"/>
            <p:cNvGrpSpPr/>
            <p:nvPr/>
          </p:nvGrpSpPr>
          <p:grpSpPr>
            <a:xfrm rot="0">
              <a:off x="144622" y="6406637"/>
              <a:ext cx="569181" cy="569181"/>
              <a:chOff x="0" y="0"/>
              <a:chExt cx="812800" cy="812800"/>
            </a:xfrm>
          </p:grpSpPr>
          <p:sp>
            <p:nvSpPr>
              <p:cNvPr name="Freeform 56" id="5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7980F"/>
              </a:solidFill>
            </p:spPr>
          </p:sp>
          <p:sp>
            <p:nvSpPr>
              <p:cNvPr name="TextBox 57" id="5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58" id="58"/>
            <p:cNvGrpSpPr/>
            <p:nvPr/>
          </p:nvGrpSpPr>
          <p:grpSpPr>
            <a:xfrm rot="0">
              <a:off x="2895608" y="6406637"/>
              <a:ext cx="569181" cy="569181"/>
              <a:chOff x="0" y="0"/>
              <a:chExt cx="812800" cy="812800"/>
            </a:xfrm>
          </p:grpSpPr>
          <p:sp>
            <p:nvSpPr>
              <p:cNvPr name="Freeform 59" id="5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43200"/>
              </a:solidFill>
            </p:spPr>
          </p:sp>
          <p:sp>
            <p:nvSpPr>
              <p:cNvPr name="TextBox 60" id="6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61" id="61"/>
            <p:cNvGrpSpPr/>
            <p:nvPr/>
          </p:nvGrpSpPr>
          <p:grpSpPr>
            <a:xfrm rot="0">
              <a:off x="1282985" y="6123813"/>
              <a:ext cx="569181" cy="569181"/>
              <a:chOff x="0" y="0"/>
              <a:chExt cx="812800" cy="812800"/>
            </a:xfrm>
          </p:grpSpPr>
          <p:sp>
            <p:nvSpPr>
              <p:cNvPr name="Freeform 62" id="6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995B01"/>
              </a:solidFill>
            </p:spPr>
          </p:sp>
          <p:sp>
            <p:nvSpPr>
              <p:cNvPr name="TextBox 63" id="6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64" id="64"/>
            <p:cNvGrpSpPr/>
            <p:nvPr/>
          </p:nvGrpSpPr>
          <p:grpSpPr>
            <a:xfrm rot="0">
              <a:off x="2801334" y="7262175"/>
              <a:ext cx="569181" cy="569181"/>
              <a:chOff x="0" y="0"/>
              <a:chExt cx="812800" cy="812800"/>
            </a:xfrm>
          </p:grpSpPr>
          <p:sp>
            <p:nvSpPr>
              <p:cNvPr name="Freeform 65" id="6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995B01"/>
              </a:solidFill>
            </p:spPr>
          </p:sp>
          <p:sp>
            <p:nvSpPr>
              <p:cNvPr name="TextBox 66" id="6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67" id="67"/>
            <p:cNvGrpSpPr/>
            <p:nvPr/>
          </p:nvGrpSpPr>
          <p:grpSpPr>
            <a:xfrm rot="0">
              <a:off x="4036858" y="7831357"/>
              <a:ext cx="569181" cy="569181"/>
              <a:chOff x="0" y="0"/>
              <a:chExt cx="812800" cy="812800"/>
            </a:xfrm>
          </p:grpSpPr>
          <p:sp>
            <p:nvSpPr>
              <p:cNvPr name="Freeform 68" id="6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43200"/>
              </a:solidFill>
            </p:spPr>
          </p:sp>
          <p:sp>
            <p:nvSpPr>
              <p:cNvPr name="TextBox 69" id="69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70" id="70"/>
            <p:cNvGrpSpPr/>
            <p:nvPr/>
          </p:nvGrpSpPr>
          <p:grpSpPr>
            <a:xfrm rot="0">
              <a:off x="3085924" y="8400538"/>
              <a:ext cx="569181" cy="569181"/>
              <a:chOff x="0" y="0"/>
              <a:chExt cx="812800" cy="812800"/>
            </a:xfrm>
          </p:grpSpPr>
          <p:sp>
            <p:nvSpPr>
              <p:cNvPr name="Freeform 71" id="7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9700"/>
              </a:solidFill>
            </p:spPr>
          </p:sp>
          <p:sp>
            <p:nvSpPr>
              <p:cNvPr name="TextBox 72" id="72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73" id="73"/>
            <p:cNvGrpSpPr/>
            <p:nvPr/>
          </p:nvGrpSpPr>
          <p:grpSpPr>
            <a:xfrm rot="0">
              <a:off x="4036858" y="8685128"/>
              <a:ext cx="569181" cy="569181"/>
              <a:chOff x="0" y="0"/>
              <a:chExt cx="812800" cy="812800"/>
            </a:xfrm>
          </p:grpSpPr>
          <p:sp>
            <p:nvSpPr>
              <p:cNvPr name="Freeform 74" id="7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995B01"/>
              </a:solidFill>
            </p:spPr>
          </p:sp>
          <p:sp>
            <p:nvSpPr>
              <p:cNvPr name="TextBox 75" id="7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76" id="76"/>
            <p:cNvGrpSpPr/>
            <p:nvPr/>
          </p:nvGrpSpPr>
          <p:grpSpPr>
            <a:xfrm rot="0">
              <a:off x="3467677" y="9254310"/>
              <a:ext cx="569181" cy="569181"/>
              <a:chOff x="0" y="0"/>
              <a:chExt cx="812800" cy="812800"/>
            </a:xfrm>
          </p:grpSpPr>
          <p:sp>
            <p:nvSpPr>
              <p:cNvPr name="Freeform 77" id="7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9700"/>
              </a:solidFill>
            </p:spPr>
          </p:sp>
          <p:sp>
            <p:nvSpPr>
              <p:cNvPr name="TextBox 78" id="7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79" id="79"/>
            <p:cNvGrpSpPr/>
            <p:nvPr/>
          </p:nvGrpSpPr>
          <p:grpSpPr>
            <a:xfrm rot="0">
              <a:off x="3752268" y="6692994"/>
              <a:ext cx="569181" cy="569181"/>
              <a:chOff x="0" y="0"/>
              <a:chExt cx="812800" cy="812800"/>
            </a:xfrm>
          </p:grpSpPr>
          <p:sp>
            <p:nvSpPr>
              <p:cNvPr name="Freeform 80" id="8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43200"/>
              </a:solidFill>
            </p:spPr>
          </p:sp>
          <p:sp>
            <p:nvSpPr>
              <p:cNvPr name="TextBox 81" id="8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82" id="82"/>
            <p:cNvGrpSpPr/>
            <p:nvPr/>
          </p:nvGrpSpPr>
          <p:grpSpPr>
            <a:xfrm rot="0">
              <a:off x="4698548" y="6977585"/>
              <a:ext cx="569181" cy="569181"/>
              <a:chOff x="0" y="0"/>
              <a:chExt cx="812800" cy="812800"/>
            </a:xfrm>
          </p:grpSpPr>
          <p:sp>
            <p:nvSpPr>
              <p:cNvPr name="Freeform 83" id="8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43200"/>
              </a:solidFill>
            </p:spPr>
          </p:sp>
          <p:sp>
            <p:nvSpPr>
              <p:cNvPr name="TextBox 84" id="8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85" id="85"/>
            <p:cNvGrpSpPr/>
            <p:nvPr/>
          </p:nvGrpSpPr>
          <p:grpSpPr>
            <a:xfrm rot="0">
              <a:off x="2232152" y="7831357"/>
              <a:ext cx="569181" cy="569181"/>
              <a:chOff x="0" y="0"/>
              <a:chExt cx="812800" cy="812800"/>
            </a:xfrm>
          </p:grpSpPr>
          <p:sp>
            <p:nvSpPr>
              <p:cNvPr name="Freeform 86" id="8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7980F"/>
              </a:solidFill>
            </p:spPr>
          </p:sp>
          <p:sp>
            <p:nvSpPr>
              <p:cNvPr name="TextBox 87" id="8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88" id="88"/>
            <p:cNvGrpSpPr/>
            <p:nvPr/>
          </p:nvGrpSpPr>
          <p:grpSpPr>
            <a:xfrm rot="0">
              <a:off x="4983139" y="7831357"/>
              <a:ext cx="569181" cy="569181"/>
              <a:chOff x="0" y="0"/>
              <a:chExt cx="812800" cy="812800"/>
            </a:xfrm>
          </p:grpSpPr>
          <p:sp>
            <p:nvSpPr>
              <p:cNvPr name="Freeform 89" id="8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43200"/>
              </a:solidFill>
            </p:spPr>
          </p:sp>
          <p:sp>
            <p:nvSpPr>
              <p:cNvPr name="TextBox 90" id="9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91" id="91"/>
            <p:cNvGrpSpPr/>
            <p:nvPr/>
          </p:nvGrpSpPr>
          <p:grpSpPr>
            <a:xfrm rot="0">
              <a:off x="3370515" y="7548532"/>
              <a:ext cx="569181" cy="569181"/>
              <a:chOff x="0" y="0"/>
              <a:chExt cx="812800" cy="812800"/>
            </a:xfrm>
          </p:grpSpPr>
          <p:sp>
            <p:nvSpPr>
              <p:cNvPr name="Freeform 92" id="9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995B01"/>
              </a:solidFill>
            </p:spPr>
          </p:sp>
          <p:sp>
            <p:nvSpPr>
              <p:cNvPr name="TextBox 93" id="9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94" id="94"/>
            <p:cNvGrpSpPr/>
            <p:nvPr/>
          </p:nvGrpSpPr>
          <p:grpSpPr>
            <a:xfrm rot="0">
              <a:off x="5084940" y="3557383"/>
              <a:ext cx="569181" cy="569181"/>
              <a:chOff x="0" y="0"/>
              <a:chExt cx="812800" cy="812800"/>
            </a:xfrm>
          </p:grpSpPr>
          <p:sp>
            <p:nvSpPr>
              <p:cNvPr name="Freeform 95" id="9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5020"/>
              </a:solidFill>
            </p:spPr>
          </p:sp>
          <p:sp>
            <p:nvSpPr>
              <p:cNvPr name="TextBox 96" id="9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97" id="97"/>
            <p:cNvGrpSpPr/>
            <p:nvPr/>
          </p:nvGrpSpPr>
          <p:grpSpPr>
            <a:xfrm rot="0">
              <a:off x="6320464" y="4126564"/>
              <a:ext cx="569181" cy="569181"/>
              <a:chOff x="0" y="0"/>
              <a:chExt cx="812800" cy="812800"/>
            </a:xfrm>
          </p:grpSpPr>
          <p:sp>
            <p:nvSpPr>
              <p:cNvPr name="Freeform 98" id="9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99" id="99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00" id="100"/>
            <p:cNvGrpSpPr/>
            <p:nvPr/>
          </p:nvGrpSpPr>
          <p:grpSpPr>
            <a:xfrm rot="0">
              <a:off x="5369530" y="4695745"/>
              <a:ext cx="569181" cy="569181"/>
              <a:chOff x="0" y="0"/>
              <a:chExt cx="812800" cy="812800"/>
            </a:xfrm>
          </p:grpSpPr>
          <p:sp>
            <p:nvSpPr>
              <p:cNvPr name="Freeform 101" id="10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02" id="102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03" id="103"/>
            <p:cNvGrpSpPr/>
            <p:nvPr/>
          </p:nvGrpSpPr>
          <p:grpSpPr>
            <a:xfrm rot="0">
              <a:off x="6320464" y="4980336"/>
              <a:ext cx="569181" cy="569181"/>
              <a:chOff x="0" y="0"/>
              <a:chExt cx="812800" cy="812800"/>
            </a:xfrm>
          </p:grpSpPr>
          <p:sp>
            <p:nvSpPr>
              <p:cNvPr name="Freeform 104" id="10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05" id="10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06" id="106"/>
            <p:cNvGrpSpPr/>
            <p:nvPr/>
          </p:nvGrpSpPr>
          <p:grpSpPr>
            <a:xfrm rot="0">
              <a:off x="5751283" y="5549517"/>
              <a:ext cx="569181" cy="569181"/>
              <a:chOff x="0" y="0"/>
              <a:chExt cx="812800" cy="812800"/>
            </a:xfrm>
          </p:grpSpPr>
          <p:sp>
            <p:nvSpPr>
              <p:cNvPr name="Freeform 107" id="10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43200"/>
              </a:solidFill>
            </p:spPr>
          </p:sp>
          <p:sp>
            <p:nvSpPr>
              <p:cNvPr name="TextBox 108" id="10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09" id="109"/>
            <p:cNvGrpSpPr/>
            <p:nvPr/>
          </p:nvGrpSpPr>
          <p:grpSpPr>
            <a:xfrm rot="0">
              <a:off x="6035874" y="2988201"/>
              <a:ext cx="569181" cy="569181"/>
              <a:chOff x="0" y="0"/>
              <a:chExt cx="812800" cy="812800"/>
            </a:xfrm>
          </p:grpSpPr>
          <p:sp>
            <p:nvSpPr>
              <p:cNvPr name="Freeform 110" id="1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5020"/>
              </a:solidFill>
            </p:spPr>
          </p:sp>
          <p:sp>
            <p:nvSpPr>
              <p:cNvPr name="TextBox 111" id="11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12" id="112"/>
            <p:cNvGrpSpPr/>
            <p:nvPr/>
          </p:nvGrpSpPr>
          <p:grpSpPr>
            <a:xfrm rot="0">
              <a:off x="6982154" y="3272792"/>
              <a:ext cx="569181" cy="569181"/>
              <a:chOff x="0" y="0"/>
              <a:chExt cx="812800" cy="812800"/>
            </a:xfrm>
          </p:grpSpPr>
          <p:sp>
            <p:nvSpPr>
              <p:cNvPr name="Freeform 113" id="1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6D0043"/>
              </a:solidFill>
            </p:spPr>
          </p:sp>
          <p:sp>
            <p:nvSpPr>
              <p:cNvPr name="TextBox 114" id="11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15" id="115"/>
            <p:cNvGrpSpPr/>
            <p:nvPr/>
          </p:nvGrpSpPr>
          <p:grpSpPr>
            <a:xfrm rot="0">
              <a:off x="4515758" y="4126564"/>
              <a:ext cx="569181" cy="569181"/>
              <a:chOff x="0" y="0"/>
              <a:chExt cx="812800" cy="812800"/>
            </a:xfrm>
          </p:grpSpPr>
          <p:sp>
            <p:nvSpPr>
              <p:cNvPr name="Freeform 116" id="1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5020"/>
              </a:solidFill>
            </p:spPr>
          </p:sp>
          <p:sp>
            <p:nvSpPr>
              <p:cNvPr name="TextBox 117" id="11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18" id="118"/>
            <p:cNvGrpSpPr/>
            <p:nvPr/>
          </p:nvGrpSpPr>
          <p:grpSpPr>
            <a:xfrm rot="0">
              <a:off x="7266745" y="4126564"/>
              <a:ext cx="569181" cy="569181"/>
              <a:chOff x="0" y="0"/>
              <a:chExt cx="812800" cy="812800"/>
            </a:xfrm>
          </p:grpSpPr>
          <p:sp>
            <p:nvSpPr>
              <p:cNvPr name="Freeform 119" id="11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6D0043"/>
              </a:solidFill>
            </p:spPr>
          </p:sp>
          <p:sp>
            <p:nvSpPr>
              <p:cNvPr name="TextBox 120" id="12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21" id="121"/>
            <p:cNvGrpSpPr/>
            <p:nvPr/>
          </p:nvGrpSpPr>
          <p:grpSpPr>
            <a:xfrm rot="0">
              <a:off x="5654121" y="3843740"/>
              <a:ext cx="569181" cy="569181"/>
              <a:chOff x="0" y="0"/>
              <a:chExt cx="812800" cy="812800"/>
            </a:xfrm>
          </p:grpSpPr>
          <p:sp>
            <p:nvSpPr>
              <p:cNvPr name="Freeform 122" id="12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23" id="12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24" id="124"/>
            <p:cNvGrpSpPr/>
            <p:nvPr/>
          </p:nvGrpSpPr>
          <p:grpSpPr>
            <a:xfrm rot="0">
              <a:off x="9075444" y="569181"/>
              <a:ext cx="569181" cy="569181"/>
              <a:chOff x="0" y="0"/>
              <a:chExt cx="812800" cy="812800"/>
            </a:xfrm>
          </p:grpSpPr>
          <p:sp>
            <p:nvSpPr>
              <p:cNvPr name="Freeform 125" id="12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B60070"/>
              </a:solidFill>
            </p:spPr>
          </p:sp>
          <p:sp>
            <p:nvSpPr>
              <p:cNvPr name="TextBox 126" id="12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27" id="127"/>
            <p:cNvGrpSpPr/>
            <p:nvPr/>
          </p:nvGrpSpPr>
          <p:grpSpPr>
            <a:xfrm rot="0">
              <a:off x="10310969" y="1138362"/>
              <a:ext cx="569181" cy="569181"/>
              <a:chOff x="0" y="0"/>
              <a:chExt cx="812800" cy="812800"/>
            </a:xfrm>
          </p:grpSpPr>
          <p:sp>
            <p:nvSpPr>
              <p:cNvPr name="Freeform 128" id="12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B60070"/>
              </a:solidFill>
            </p:spPr>
          </p:sp>
          <p:sp>
            <p:nvSpPr>
              <p:cNvPr name="TextBox 129" id="129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30" id="130"/>
            <p:cNvGrpSpPr/>
            <p:nvPr/>
          </p:nvGrpSpPr>
          <p:grpSpPr>
            <a:xfrm rot="0">
              <a:off x="9360035" y="1707544"/>
              <a:ext cx="569181" cy="569181"/>
              <a:chOff x="0" y="0"/>
              <a:chExt cx="812800" cy="812800"/>
            </a:xfrm>
          </p:grpSpPr>
          <p:sp>
            <p:nvSpPr>
              <p:cNvPr name="Freeform 131" id="13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6D0043"/>
              </a:solidFill>
            </p:spPr>
          </p:sp>
          <p:sp>
            <p:nvSpPr>
              <p:cNvPr name="TextBox 132" id="132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33" id="133"/>
            <p:cNvGrpSpPr/>
            <p:nvPr/>
          </p:nvGrpSpPr>
          <p:grpSpPr>
            <a:xfrm rot="0">
              <a:off x="10310969" y="1992134"/>
              <a:ext cx="569181" cy="569181"/>
              <a:chOff x="0" y="0"/>
              <a:chExt cx="812800" cy="812800"/>
            </a:xfrm>
          </p:grpSpPr>
          <p:sp>
            <p:nvSpPr>
              <p:cNvPr name="Freeform 134" id="13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B60070"/>
              </a:solidFill>
            </p:spPr>
          </p:sp>
          <p:sp>
            <p:nvSpPr>
              <p:cNvPr name="TextBox 135" id="13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36" id="136"/>
            <p:cNvGrpSpPr/>
            <p:nvPr/>
          </p:nvGrpSpPr>
          <p:grpSpPr>
            <a:xfrm rot="0">
              <a:off x="9741788" y="2561316"/>
              <a:ext cx="569181" cy="569181"/>
              <a:chOff x="0" y="0"/>
              <a:chExt cx="812800" cy="812800"/>
            </a:xfrm>
          </p:grpSpPr>
          <p:sp>
            <p:nvSpPr>
              <p:cNvPr name="Freeform 137" id="13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6D0043"/>
              </a:solidFill>
            </p:spPr>
          </p:sp>
          <p:sp>
            <p:nvSpPr>
              <p:cNvPr name="TextBox 138" id="13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39" id="139"/>
            <p:cNvGrpSpPr/>
            <p:nvPr/>
          </p:nvGrpSpPr>
          <p:grpSpPr>
            <a:xfrm rot="0">
              <a:off x="10026378" y="0"/>
              <a:ext cx="569181" cy="569181"/>
              <a:chOff x="0" y="0"/>
              <a:chExt cx="812800" cy="812800"/>
            </a:xfrm>
          </p:grpSpPr>
          <p:sp>
            <p:nvSpPr>
              <p:cNvPr name="Freeform 140" id="14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009D"/>
              </a:solidFill>
            </p:spPr>
          </p:sp>
          <p:sp>
            <p:nvSpPr>
              <p:cNvPr name="TextBox 141" id="14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42" id="142"/>
            <p:cNvGrpSpPr/>
            <p:nvPr/>
          </p:nvGrpSpPr>
          <p:grpSpPr>
            <a:xfrm rot="0">
              <a:off x="10972659" y="284591"/>
              <a:ext cx="569181" cy="569181"/>
              <a:chOff x="0" y="0"/>
              <a:chExt cx="812800" cy="812800"/>
            </a:xfrm>
          </p:grpSpPr>
          <p:sp>
            <p:nvSpPr>
              <p:cNvPr name="Freeform 143" id="14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009D"/>
              </a:solidFill>
            </p:spPr>
          </p:sp>
          <p:sp>
            <p:nvSpPr>
              <p:cNvPr name="TextBox 144" id="14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45" id="145"/>
            <p:cNvGrpSpPr/>
            <p:nvPr/>
          </p:nvGrpSpPr>
          <p:grpSpPr>
            <a:xfrm rot="0">
              <a:off x="8506263" y="1138362"/>
              <a:ext cx="569181" cy="569181"/>
              <a:chOff x="0" y="0"/>
              <a:chExt cx="812800" cy="812800"/>
            </a:xfrm>
          </p:grpSpPr>
          <p:sp>
            <p:nvSpPr>
              <p:cNvPr name="Freeform 146" id="14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6D0043"/>
              </a:solidFill>
            </p:spPr>
          </p:sp>
          <p:sp>
            <p:nvSpPr>
              <p:cNvPr name="TextBox 147" id="14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48" id="148"/>
            <p:cNvGrpSpPr/>
            <p:nvPr/>
          </p:nvGrpSpPr>
          <p:grpSpPr>
            <a:xfrm rot="0">
              <a:off x="11257249" y="1138362"/>
              <a:ext cx="569181" cy="569181"/>
              <a:chOff x="0" y="0"/>
              <a:chExt cx="812800" cy="812800"/>
            </a:xfrm>
          </p:grpSpPr>
          <p:sp>
            <p:nvSpPr>
              <p:cNvPr name="Freeform 149" id="14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009D"/>
              </a:solidFill>
            </p:spPr>
          </p:sp>
          <p:sp>
            <p:nvSpPr>
              <p:cNvPr name="TextBox 150" id="15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51" id="151"/>
            <p:cNvGrpSpPr/>
            <p:nvPr/>
          </p:nvGrpSpPr>
          <p:grpSpPr>
            <a:xfrm rot="0">
              <a:off x="9644626" y="855538"/>
              <a:ext cx="569181" cy="569181"/>
              <a:chOff x="0" y="0"/>
              <a:chExt cx="812800" cy="812800"/>
            </a:xfrm>
          </p:grpSpPr>
          <p:sp>
            <p:nvSpPr>
              <p:cNvPr name="Freeform 152" id="15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B60070"/>
              </a:solidFill>
            </p:spPr>
          </p:sp>
          <p:sp>
            <p:nvSpPr>
              <p:cNvPr name="TextBox 153" id="15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54" id="154"/>
            <p:cNvGrpSpPr/>
            <p:nvPr/>
          </p:nvGrpSpPr>
          <p:grpSpPr>
            <a:xfrm rot="0">
              <a:off x="8508029" y="6408404"/>
              <a:ext cx="569181" cy="569181"/>
              <a:chOff x="0" y="0"/>
              <a:chExt cx="812800" cy="812800"/>
            </a:xfrm>
          </p:grpSpPr>
          <p:sp>
            <p:nvSpPr>
              <p:cNvPr name="Freeform 155" id="15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37373"/>
              </a:solidFill>
            </p:spPr>
          </p:sp>
          <p:sp>
            <p:nvSpPr>
              <p:cNvPr name="TextBox 156" id="15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57" id="157"/>
            <p:cNvGrpSpPr/>
            <p:nvPr/>
          </p:nvGrpSpPr>
          <p:grpSpPr>
            <a:xfrm rot="0">
              <a:off x="9743554" y="6977585"/>
              <a:ext cx="569181" cy="569181"/>
              <a:chOff x="0" y="0"/>
              <a:chExt cx="812800" cy="812800"/>
            </a:xfrm>
          </p:grpSpPr>
          <p:sp>
            <p:nvSpPr>
              <p:cNvPr name="Freeform 158" id="15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6A6A6"/>
              </a:solidFill>
            </p:spPr>
          </p:sp>
          <p:sp>
            <p:nvSpPr>
              <p:cNvPr name="TextBox 159" id="159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60" id="160"/>
            <p:cNvGrpSpPr/>
            <p:nvPr/>
          </p:nvGrpSpPr>
          <p:grpSpPr>
            <a:xfrm rot="0">
              <a:off x="8792620" y="7546766"/>
              <a:ext cx="569181" cy="569181"/>
              <a:chOff x="0" y="0"/>
              <a:chExt cx="812800" cy="812800"/>
            </a:xfrm>
          </p:grpSpPr>
          <p:sp>
            <p:nvSpPr>
              <p:cNvPr name="Freeform 161" id="16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37373"/>
              </a:solidFill>
            </p:spPr>
          </p:sp>
          <p:sp>
            <p:nvSpPr>
              <p:cNvPr name="TextBox 162" id="162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63" id="163"/>
            <p:cNvGrpSpPr/>
            <p:nvPr/>
          </p:nvGrpSpPr>
          <p:grpSpPr>
            <a:xfrm rot="0">
              <a:off x="9743554" y="7831357"/>
              <a:ext cx="569181" cy="569181"/>
              <a:chOff x="0" y="0"/>
              <a:chExt cx="812800" cy="812800"/>
            </a:xfrm>
          </p:grpSpPr>
          <p:sp>
            <p:nvSpPr>
              <p:cNvPr name="Freeform 164" id="16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38100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name="TextBox 165" id="16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66" id="166"/>
            <p:cNvGrpSpPr/>
            <p:nvPr/>
          </p:nvGrpSpPr>
          <p:grpSpPr>
            <a:xfrm rot="0">
              <a:off x="9174373" y="8400538"/>
              <a:ext cx="569181" cy="569181"/>
              <a:chOff x="0" y="0"/>
              <a:chExt cx="812800" cy="812800"/>
            </a:xfrm>
          </p:grpSpPr>
          <p:sp>
            <p:nvSpPr>
              <p:cNvPr name="Freeform 167" id="16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38100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name="TextBox 168" id="16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69" id="169"/>
            <p:cNvGrpSpPr/>
            <p:nvPr/>
          </p:nvGrpSpPr>
          <p:grpSpPr>
            <a:xfrm rot="0">
              <a:off x="9458964" y="5839222"/>
              <a:ext cx="569181" cy="569181"/>
              <a:chOff x="0" y="0"/>
              <a:chExt cx="812800" cy="812800"/>
            </a:xfrm>
          </p:grpSpPr>
          <p:sp>
            <p:nvSpPr>
              <p:cNvPr name="Freeform 170" id="17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37373"/>
              </a:solidFill>
            </p:spPr>
          </p:sp>
          <p:sp>
            <p:nvSpPr>
              <p:cNvPr name="TextBox 171" id="17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72" id="172"/>
            <p:cNvGrpSpPr/>
            <p:nvPr/>
          </p:nvGrpSpPr>
          <p:grpSpPr>
            <a:xfrm rot="0">
              <a:off x="10405244" y="6123813"/>
              <a:ext cx="569181" cy="569181"/>
              <a:chOff x="0" y="0"/>
              <a:chExt cx="812800" cy="812800"/>
            </a:xfrm>
          </p:grpSpPr>
          <p:sp>
            <p:nvSpPr>
              <p:cNvPr name="Freeform 173" id="17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6A6A6"/>
              </a:solidFill>
            </p:spPr>
          </p:sp>
          <p:sp>
            <p:nvSpPr>
              <p:cNvPr name="TextBox 174" id="17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75" id="175"/>
            <p:cNvGrpSpPr/>
            <p:nvPr/>
          </p:nvGrpSpPr>
          <p:grpSpPr>
            <a:xfrm rot="0">
              <a:off x="7938848" y="6977585"/>
              <a:ext cx="569181" cy="569181"/>
              <a:chOff x="0" y="0"/>
              <a:chExt cx="812800" cy="812800"/>
            </a:xfrm>
          </p:grpSpPr>
          <p:sp>
            <p:nvSpPr>
              <p:cNvPr name="Freeform 176" id="17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37373"/>
              </a:solidFill>
            </p:spPr>
          </p:sp>
          <p:sp>
            <p:nvSpPr>
              <p:cNvPr name="TextBox 177" id="17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78" id="178"/>
            <p:cNvGrpSpPr/>
            <p:nvPr/>
          </p:nvGrpSpPr>
          <p:grpSpPr>
            <a:xfrm rot="0">
              <a:off x="10689834" y="6977585"/>
              <a:ext cx="569181" cy="569181"/>
              <a:chOff x="0" y="0"/>
              <a:chExt cx="812800" cy="812800"/>
            </a:xfrm>
          </p:grpSpPr>
          <p:sp>
            <p:nvSpPr>
              <p:cNvPr name="Freeform 179" id="17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38100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name="TextBox 180" id="18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81" id="181"/>
            <p:cNvGrpSpPr/>
            <p:nvPr/>
          </p:nvGrpSpPr>
          <p:grpSpPr>
            <a:xfrm rot="0">
              <a:off x="9077211" y="6694760"/>
              <a:ext cx="569181" cy="569181"/>
              <a:chOff x="0" y="0"/>
              <a:chExt cx="812800" cy="812800"/>
            </a:xfrm>
          </p:grpSpPr>
          <p:sp>
            <p:nvSpPr>
              <p:cNvPr name="Freeform 182" id="18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6A6A6"/>
              </a:solidFill>
            </p:spPr>
          </p:sp>
          <p:sp>
            <p:nvSpPr>
              <p:cNvPr name="TextBox 183" id="18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84" id="184"/>
            <p:cNvGrpSpPr/>
            <p:nvPr/>
          </p:nvGrpSpPr>
          <p:grpSpPr>
            <a:xfrm rot="0">
              <a:off x="2750986" y="2132663"/>
              <a:ext cx="569181" cy="569181"/>
              <a:chOff x="0" y="0"/>
              <a:chExt cx="812800" cy="812800"/>
            </a:xfrm>
          </p:grpSpPr>
          <p:sp>
            <p:nvSpPr>
              <p:cNvPr name="Freeform 185" id="18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25724"/>
              </a:solidFill>
            </p:spPr>
          </p:sp>
          <p:sp>
            <p:nvSpPr>
              <p:cNvPr name="TextBox 186" id="18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87" id="187"/>
            <p:cNvGrpSpPr/>
            <p:nvPr/>
          </p:nvGrpSpPr>
          <p:grpSpPr>
            <a:xfrm rot="0">
              <a:off x="4930703" y="5270041"/>
              <a:ext cx="569181" cy="569181"/>
              <a:chOff x="0" y="0"/>
              <a:chExt cx="812800" cy="812800"/>
            </a:xfrm>
          </p:grpSpPr>
          <p:sp>
            <p:nvSpPr>
              <p:cNvPr name="Freeform 188" id="18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43200"/>
              </a:solidFill>
            </p:spPr>
          </p:sp>
          <p:sp>
            <p:nvSpPr>
              <p:cNvPr name="TextBox 189" id="189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90" id="190"/>
            <p:cNvGrpSpPr/>
            <p:nvPr/>
          </p:nvGrpSpPr>
          <p:grpSpPr>
            <a:xfrm rot="0">
              <a:off x="7075868" y="4841389"/>
              <a:ext cx="569181" cy="569181"/>
              <a:chOff x="0" y="0"/>
              <a:chExt cx="812800" cy="812800"/>
            </a:xfrm>
          </p:grpSpPr>
          <p:sp>
            <p:nvSpPr>
              <p:cNvPr name="Freeform 191" id="19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37373"/>
              </a:solidFill>
            </p:spPr>
          </p:sp>
          <p:sp>
            <p:nvSpPr>
              <p:cNvPr name="TextBox 192" id="192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93" id="193"/>
            <p:cNvGrpSpPr/>
            <p:nvPr/>
          </p:nvGrpSpPr>
          <p:grpSpPr>
            <a:xfrm rot="0">
              <a:off x="8026802" y="5125980"/>
              <a:ext cx="569181" cy="569181"/>
              <a:chOff x="0" y="0"/>
              <a:chExt cx="812800" cy="812800"/>
            </a:xfrm>
          </p:grpSpPr>
          <p:sp>
            <p:nvSpPr>
              <p:cNvPr name="Freeform 194" id="19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37373"/>
              </a:solidFill>
            </p:spPr>
          </p:sp>
          <p:sp>
            <p:nvSpPr>
              <p:cNvPr name="TextBox 195" id="19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96" id="196"/>
            <p:cNvGrpSpPr/>
            <p:nvPr/>
          </p:nvGrpSpPr>
          <p:grpSpPr>
            <a:xfrm rot="0">
              <a:off x="7457621" y="5695161"/>
              <a:ext cx="569181" cy="569181"/>
              <a:chOff x="0" y="0"/>
              <a:chExt cx="812800" cy="812800"/>
            </a:xfrm>
          </p:grpSpPr>
          <p:sp>
            <p:nvSpPr>
              <p:cNvPr name="Freeform 197" id="19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37373"/>
              </a:solidFill>
            </p:spPr>
          </p:sp>
          <p:sp>
            <p:nvSpPr>
              <p:cNvPr name="TextBox 198" id="19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99" id="199"/>
            <p:cNvGrpSpPr/>
            <p:nvPr/>
          </p:nvGrpSpPr>
          <p:grpSpPr>
            <a:xfrm rot="0">
              <a:off x="11068700" y="1849839"/>
              <a:ext cx="569181" cy="569181"/>
              <a:chOff x="0" y="0"/>
              <a:chExt cx="812800" cy="812800"/>
            </a:xfrm>
          </p:grpSpPr>
          <p:sp>
            <p:nvSpPr>
              <p:cNvPr name="Freeform 200" id="20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009D"/>
              </a:solidFill>
            </p:spPr>
          </p:sp>
          <p:sp>
            <p:nvSpPr>
              <p:cNvPr name="TextBox 201" id="20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02" id="202"/>
            <p:cNvGrpSpPr/>
            <p:nvPr/>
          </p:nvGrpSpPr>
          <p:grpSpPr>
            <a:xfrm rot="0">
              <a:off x="8595984" y="1848073"/>
              <a:ext cx="569181" cy="569181"/>
              <a:chOff x="0" y="0"/>
              <a:chExt cx="812800" cy="812800"/>
            </a:xfrm>
          </p:grpSpPr>
          <p:sp>
            <p:nvSpPr>
              <p:cNvPr name="Freeform 203" id="20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6D0043"/>
              </a:solidFill>
            </p:spPr>
          </p:sp>
          <p:sp>
            <p:nvSpPr>
              <p:cNvPr name="TextBox 204" id="20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05" id="205"/>
            <p:cNvGrpSpPr/>
            <p:nvPr/>
          </p:nvGrpSpPr>
          <p:grpSpPr>
            <a:xfrm rot="0">
              <a:off x="2181805" y="2701845"/>
              <a:ext cx="569181" cy="569181"/>
              <a:chOff x="0" y="0"/>
              <a:chExt cx="812800" cy="812800"/>
            </a:xfrm>
          </p:grpSpPr>
          <p:sp>
            <p:nvSpPr>
              <p:cNvPr name="Freeform 206" id="20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25724"/>
              </a:solidFill>
            </p:spPr>
          </p:sp>
          <p:sp>
            <p:nvSpPr>
              <p:cNvPr name="TextBox 207" id="20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08" id="208"/>
            <p:cNvGrpSpPr/>
            <p:nvPr/>
          </p:nvGrpSpPr>
          <p:grpSpPr>
            <a:xfrm rot="0">
              <a:off x="6577338" y="5707175"/>
              <a:ext cx="569181" cy="569181"/>
              <a:chOff x="0" y="0"/>
              <a:chExt cx="812800" cy="812800"/>
            </a:xfrm>
          </p:grpSpPr>
          <p:sp>
            <p:nvSpPr>
              <p:cNvPr name="Freeform 209" id="20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37373"/>
              </a:solidFill>
            </p:spPr>
          </p:sp>
          <p:sp>
            <p:nvSpPr>
              <p:cNvPr name="TextBox 210" id="21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11" id="211"/>
            <p:cNvGrpSpPr/>
            <p:nvPr/>
          </p:nvGrpSpPr>
          <p:grpSpPr>
            <a:xfrm rot="0">
              <a:off x="3320168" y="2419020"/>
              <a:ext cx="569181" cy="569181"/>
              <a:chOff x="0" y="0"/>
              <a:chExt cx="812800" cy="812800"/>
            </a:xfrm>
          </p:grpSpPr>
          <p:sp>
            <p:nvSpPr>
              <p:cNvPr name="Freeform 212" id="2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25724"/>
              </a:solidFill>
            </p:spPr>
          </p:sp>
          <p:sp>
            <p:nvSpPr>
              <p:cNvPr name="TextBox 213" id="21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</p:spTree>
  </p:cSld>
  <p:clrMapOvr>
    <a:masterClrMapping/>
  </p:clrMapOvr>
  <p:transition spd="fast">
    <p:fade/>
  </p:transition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739413"/>
            <a:ext cx="14402705" cy="89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Continuous Representation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28833" y="1685563"/>
            <a:ext cx="4758619" cy="338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18"/>
              </a:lnSpc>
            </a:pPr>
            <a:r>
              <a:rPr lang="en-US" b="true" sz="2546" i="true">
                <a:solidFill>
                  <a:srgbClr val="009B4C"/>
                </a:solidFill>
                <a:latin typeface="Nunito Sans Bold Italics"/>
                <a:ea typeface="Nunito Sans Bold Italics"/>
                <a:cs typeface="Nunito Sans Bold Italics"/>
                <a:sym typeface="Nunito Sans Bold Italics"/>
              </a:rPr>
              <a:t>Convert Categories into Binary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182369"/>
            <a:ext cx="16355541" cy="2066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9"/>
              </a:lnSpc>
            </a:pPr>
            <a:r>
              <a:rPr lang="en-US" sz="364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Word embeddings</a:t>
            </a:r>
          </a:p>
          <a:p>
            <a:pPr algn="l" marL="787791" indent="-393896" lvl="1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Way of representing words as vectors in a multi-dimensional space, where the distance and direction between vectors reflect the similarity and relationships.</a:t>
            </a:r>
          </a:p>
        </p:txBody>
      </p:sp>
    </p:spTree>
  </p:cSld>
  <p:clrMapOvr>
    <a:masterClrMapping/>
  </p:clrMapOvr>
  <p:transition spd="fast">
    <p:fade/>
  </p:transition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5851359"/>
            <a:ext cx="1140785" cy="1140785"/>
          </a:xfrm>
          <a:custGeom>
            <a:avLst/>
            <a:gdLst/>
            <a:ahLst/>
            <a:cxnLst/>
            <a:rect r="r" b="b" t="t" l="l"/>
            <a:pathLst>
              <a:path h="1140785" w="1140785">
                <a:moveTo>
                  <a:pt x="0" y="0"/>
                </a:moveTo>
                <a:lnTo>
                  <a:pt x="1140785" y="0"/>
                </a:lnTo>
                <a:lnTo>
                  <a:pt x="1140785" y="1140785"/>
                </a:lnTo>
                <a:lnTo>
                  <a:pt x="0" y="11407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3794852" y="5851359"/>
            <a:ext cx="1140785" cy="1140785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0">
            <a:off x="6943957" y="5851359"/>
            <a:ext cx="1140785" cy="1140785"/>
          </a:xfrm>
          <a:custGeom>
            <a:avLst/>
            <a:gdLst/>
            <a:ahLst/>
            <a:cxnLst/>
            <a:rect r="r" b="b" t="t" l="l"/>
            <a:pathLst>
              <a:path h="1140785" w="1140785">
                <a:moveTo>
                  <a:pt x="0" y="0"/>
                </a:moveTo>
                <a:lnTo>
                  <a:pt x="1140785" y="0"/>
                </a:lnTo>
                <a:lnTo>
                  <a:pt x="1140785" y="1140785"/>
                </a:lnTo>
                <a:lnTo>
                  <a:pt x="0" y="114078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177663" y="5851359"/>
            <a:ext cx="1320735" cy="1140785"/>
          </a:xfrm>
          <a:custGeom>
            <a:avLst/>
            <a:gdLst/>
            <a:ahLst/>
            <a:cxnLst/>
            <a:rect r="r" b="b" t="t" l="l"/>
            <a:pathLst>
              <a:path h="1140785" w="1320735">
                <a:moveTo>
                  <a:pt x="0" y="0"/>
                </a:moveTo>
                <a:lnTo>
                  <a:pt x="1320736" y="0"/>
                </a:lnTo>
                <a:lnTo>
                  <a:pt x="1320736" y="1140785"/>
                </a:lnTo>
                <a:lnTo>
                  <a:pt x="0" y="114078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118515" y="5851359"/>
            <a:ext cx="1140785" cy="1140785"/>
          </a:xfrm>
          <a:custGeom>
            <a:avLst/>
            <a:gdLst/>
            <a:ahLst/>
            <a:cxnLst/>
            <a:rect r="r" b="b" t="t" l="l"/>
            <a:pathLst>
              <a:path h="1140785" w="1140785">
                <a:moveTo>
                  <a:pt x="0" y="0"/>
                </a:moveTo>
                <a:lnTo>
                  <a:pt x="1140785" y="0"/>
                </a:lnTo>
                <a:lnTo>
                  <a:pt x="1140785" y="1140785"/>
                </a:lnTo>
                <a:lnTo>
                  <a:pt x="0" y="114078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739413"/>
            <a:ext cx="14402705" cy="89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Continuous Representation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28833" y="1685563"/>
            <a:ext cx="4758619" cy="338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18"/>
              </a:lnSpc>
            </a:pPr>
            <a:r>
              <a:rPr lang="en-US" b="true" sz="2546" i="true">
                <a:solidFill>
                  <a:srgbClr val="009B4C"/>
                </a:solidFill>
                <a:latin typeface="Nunito Sans Bold Italics"/>
                <a:ea typeface="Nunito Sans Bold Italics"/>
                <a:cs typeface="Nunito Sans Bold Italics"/>
                <a:sym typeface="Nunito Sans Bold Italics"/>
              </a:rPr>
              <a:t>Convert Categories into Binary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182369"/>
            <a:ext cx="16355541" cy="2066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9"/>
              </a:lnSpc>
            </a:pPr>
            <a:r>
              <a:rPr lang="en-US" sz="364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Word embeddings</a:t>
            </a:r>
          </a:p>
          <a:p>
            <a:pPr algn="l" marL="787791" indent="-393896" lvl="1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Way of representing words as vectors in a multi-dimensional space, where the distance and direction between vectors reflect the similarity and relationships.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4820013"/>
            <a:ext cx="6673090" cy="624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85"/>
              </a:lnSpc>
            </a:pPr>
            <a:r>
              <a:rPr lang="en-US" sz="3500">
                <a:solidFill>
                  <a:srgbClr val="F29F0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Uses of Word Embeddings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20012" y="7192169"/>
            <a:ext cx="2158161" cy="111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30"/>
              </a:lnSpc>
            </a:pPr>
            <a:r>
              <a:rPr lang="en-US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Text</a:t>
            </a:r>
          </a:p>
          <a:p>
            <a:pPr algn="ctr">
              <a:lnSpc>
                <a:spcPts val="4530"/>
              </a:lnSpc>
            </a:pPr>
            <a:r>
              <a:rPr lang="en-US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Classification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286164" y="7192169"/>
            <a:ext cx="2158161" cy="1682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30"/>
              </a:lnSpc>
            </a:pPr>
            <a:r>
              <a:rPr lang="en-US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Named Entity Recognition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435269" y="7192169"/>
            <a:ext cx="2158161" cy="111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30"/>
              </a:lnSpc>
            </a:pPr>
            <a:r>
              <a:rPr lang="en-US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Machine Translation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385435" y="7192169"/>
            <a:ext cx="2158161" cy="111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30"/>
              </a:lnSpc>
            </a:pPr>
            <a:r>
              <a:rPr lang="en-US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Text</a:t>
            </a:r>
          </a:p>
          <a:p>
            <a:pPr algn="ctr">
              <a:lnSpc>
                <a:spcPts val="4530"/>
              </a:lnSpc>
            </a:pPr>
            <a:r>
              <a:rPr lang="en-US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Generation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534196" y="7192169"/>
            <a:ext cx="2158161" cy="111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30"/>
              </a:lnSpc>
            </a:pPr>
            <a:r>
              <a:rPr lang="en-US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Information Retrieval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609827" y="7192169"/>
            <a:ext cx="2158161" cy="111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30"/>
              </a:lnSpc>
            </a:pPr>
            <a:r>
              <a:rPr lang="en-US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Pre-Training Models</a:t>
            </a:r>
          </a:p>
        </p:txBody>
      </p:sp>
    </p:spTree>
  </p:cSld>
  <p:clrMapOvr>
    <a:masterClrMapping/>
  </p:clrMapOvr>
  <p:transition spd="fast">
    <p:fade/>
  </p:transition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13960" y="2234516"/>
            <a:ext cx="6060081" cy="945697"/>
          </a:xfrm>
          <a:custGeom>
            <a:avLst/>
            <a:gdLst/>
            <a:ahLst/>
            <a:cxnLst/>
            <a:rect r="r" b="b" t="t" l="l"/>
            <a:pathLst>
              <a:path h="945697" w="6060081">
                <a:moveTo>
                  <a:pt x="0" y="0"/>
                </a:moveTo>
                <a:lnTo>
                  <a:pt x="6060080" y="0"/>
                </a:lnTo>
                <a:lnTo>
                  <a:pt x="6060080" y="945697"/>
                </a:lnTo>
                <a:lnTo>
                  <a:pt x="0" y="9456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-540805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739413"/>
            <a:ext cx="14402705" cy="89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Word Embeddings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28833" y="1685563"/>
            <a:ext cx="4758619" cy="338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18"/>
              </a:lnSpc>
            </a:pPr>
            <a:r>
              <a:rPr lang="en-US" b="true" sz="2546" i="true">
                <a:solidFill>
                  <a:srgbClr val="009B4C"/>
                </a:solidFill>
                <a:latin typeface="Nunito Sans Bold Italics"/>
                <a:ea typeface="Nunito Sans Bold Italics"/>
                <a:cs typeface="Nunito Sans Bold Italics"/>
                <a:sym typeface="Nunito Sans Bold Italics"/>
              </a:rPr>
              <a:t>Continuous Representation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9191625"/>
            <a:ext cx="6673090" cy="4558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86"/>
              </a:lnSpc>
            </a:pPr>
            <a:r>
              <a:rPr lang="en-US" sz="2574">
                <a:solidFill>
                  <a:srgbClr val="F29F0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*Perpendicular Vectors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327554" y="2487891"/>
            <a:ext cx="5637787" cy="550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48"/>
              </a:lnSpc>
            </a:pPr>
            <a:r>
              <a:rPr lang="en-US" sz="4262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Word Embeddings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888656" y="3649176"/>
            <a:ext cx="6060081" cy="945697"/>
          </a:xfrm>
          <a:custGeom>
            <a:avLst/>
            <a:gdLst/>
            <a:ahLst/>
            <a:cxnLst/>
            <a:rect r="r" b="b" t="t" l="l"/>
            <a:pathLst>
              <a:path h="945697" w="6060081">
                <a:moveTo>
                  <a:pt x="0" y="0"/>
                </a:moveTo>
                <a:lnTo>
                  <a:pt x="6060081" y="0"/>
                </a:lnTo>
                <a:lnTo>
                  <a:pt x="6060081" y="945698"/>
                </a:lnTo>
                <a:lnTo>
                  <a:pt x="0" y="9456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-540805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102250" y="3902552"/>
            <a:ext cx="5637787" cy="550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48"/>
              </a:lnSpc>
            </a:pPr>
            <a:r>
              <a:rPr lang="en-US" sz="4262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Frequency Based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0306812" y="3649176"/>
            <a:ext cx="6060081" cy="945697"/>
          </a:xfrm>
          <a:custGeom>
            <a:avLst/>
            <a:gdLst/>
            <a:ahLst/>
            <a:cxnLst/>
            <a:rect r="r" b="b" t="t" l="l"/>
            <a:pathLst>
              <a:path h="945697" w="6060081">
                <a:moveTo>
                  <a:pt x="0" y="0"/>
                </a:moveTo>
                <a:lnTo>
                  <a:pt x="6060081" y="0"/>
                </a:lnTo>
                <a:lnTo>
                  <a:pt x="6060081" y="945698"/>
                </a:lnTo>
                <a:lnTo>
                  <a:pt x="0" y="9456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-540805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520406" y="3902552"/>
            <a:ext cx="5637787" cy="550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48"/>
              </a:lnSpc>
            </a:pPr>
            <a:r>
              <a:rPr lang="en-US" sz="4262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Prediction Based</a:t>
            </a:r>
          </a:p>
        </p:txBody>
      </p:sp>
    </p:spTree>
  </p:cSld>
  <p:clrMapOvr>
    <a:masterClrMapping/>
  </p:clrMapOvr>
  <p:transition spd="slow">
    <p:cover dir="l"/>
  </p:transition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13960" y="2234516"/>
            <a:ext cx="6060081" cy="945697"/>
          </a:xfrm>
          <a:custGeom>
            <a:avLst/>
            <a:gdLst/>
            <a:ahLst/>
            <a:cxnLst/>
            <a:rect r="r" b="b" t="t" l="l"/>
            <a:pathLst>
              <a:path h="945697" w="6060081">
                <a:moveTo>
                  <a:pt x="0" y="0"/>
                </a:moveTo>
                <a:lnTo>
                  <a:pt x="6060080" y="0"/>
                </a:lnTo>
                <a:lnTo>
                  <a:pt x="6060080" y="945697"/>
                </a:lnTo>
                <a:lnTo>
                  <a:pt x="0" y="9456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-540805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88656" y="4718699"/>
            <a:ext cx="10619468" cy="111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53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Representation from frequency in corpus.</a:t>
            </a:r>
          </a:p>
          <a:p>
            <a:pPr algn="l" marL="647700" indent="-323850" lvl="1">
              <a:lnSpc>
                <a:spcPts val="453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Eg:  Term Frequency-Inverse Document Frequency (TF-IDF)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888656" y="3649176"/>
            <a:ext cx="6060081" cy="945697"/>
          </a:xfrm>
          <a:custGeom>
            <a:avLst/>
            <a:gdLst/>
            <a:ahLst/>
            <a:cxnLst/>
            <a:rect r="r" b="b" t="t" l="l"/>
            <a:pathLst>
              <a:path h="945697" w="6060081">
                <a:moveTo>
                  <a:pt x="0" y="0"/>
                </a:moveTo>
                <a:lnTo>
                  <a:pt x="6060081" y="0"/>
                </a:lnTo>
                <a:lnTo>
                  <a:pt x="6060081" y="945698"/>
                </a:lnTo>
                <a:lnTo>
                  <a:pt x="0" y="9456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-540805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306812" y="3649176"/>
            <a:ext cx="6060081" cy="945697"/>
          </a:xfrm>
          <a:custGeom>
            <a:avLst/>
            <a:gdLst/>
            <a:ahLst/>
            <a:cxnLst/>
            <a:rect r="r" b="b" t="t" l="l"/>
            <a:pathLst>
              <a:path h="945697" w="6060081">
                <a:moveTo>
                  <a:pt x="0" y="0"/>
                </a:moveTo>
                <a:lnTo>
                  <a:pt x="6060081" y="0"/>
                </a:lnTo>
                <a:lnTo>
                  <a:pt x="6060081" y="945698"/>
                </a:lnTo>
                <a:lnTo>
                  <a:pt x="0" y="9456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-540805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4452590" y="6296039"/>
            <a:ext cx="8204563" cy="433244"/>
            <a:chOff x="0" y="0"/>
            <a:chExt cx="10939417" cy="57765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939417" cy="577659"/>
            </a:xfrm>
            <a:custGeom>
              <a:avLst/>
              <a:gdLst/>
              <a:ahLst/>
              <a:cxnLst/>
              <a:rect r="r" b="b" t="t" l="l"/>
              <a:pathLst>
                <a:path h="577659" w="10939417">
                  <a:moveTo>
                    <a:pt x="0" y="0"/>
                  </a:moveTo>
                  <a:lnTo>
                    <a:pt x="10939417" y="0"/>
                  </a:lnTo>
                  <a:lnTo>
                    <a:pt x="10939417" y="577659"/>
                  </a:lnTo>
                  <a:lnTo>
                    <a:pt x="0" y="5776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4452590" y="7414724"/>
            <a:ext cx="2342564" cy="486767"/>
            <a:chOff x="0" y="0"/>
            <a:chExt cx="3123419" cy="64902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123419" cy="649022"/>
            </a:xfrm>
            <a:custGeom>
              <a:avLst/>
              <a:gdLst/>
              <a:ahLst/>
              <a:cxnLst/>
              <a:rect r="r" b="b" t="t" l="l"/>
              <a:pathLst>
                <a:path h="649022" w="3123419">
                  <a:moveTo>
                    <a:pt x="0" y="0"/>
                  </a:moveTo>
                  <a:lnTo>
                    <a:pt x="3123419" y="0"/>
                  </a:lnTo>
                  <a:lnTo>
                    <a:pt x="3123419" y="649022"/>
                  </a:lnTo>
                  <a:lnTo>
                    <a:pt x="0" y="64902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6975049" y="7584955"/>
            <a:ext cx="5854375" cy="73152"/>
          </a:xfrm>
          <a:custGeom>
            <a:avLst/>
            <a:gdLst/>
            <a:ahLst/>
            <a:cxnLst/>
            <a:rect r="r" b="b" t="t" l="l"/>
            <a:pathLst>
              <a:path h="73152" w="5854375">
                <a:moveTo>
                  <a:pt x="0" y="0"/>
                </a:moveTo>
                <a:lnTo>
                  <a:pt x="5854375" y="0"/>
                </a:lnTo>
                <a:lnTo>
                  <a:pt x="5854375" y="73152"/>
                </a:lnTo>
                <a:lnTo>
                  <a:pt x="0" y="7315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-24952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739413"/>
            <a:ext cx="14402705" cy="89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Word Embeddings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28833" y="1685563"/>
            <a:ext cx="4758619" cy="338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18"/>
              </a:lnSpc>
            </a:pPr>
            <a:r>
              <a:rPr lang="en-US" b="true" sz="2546" i="true">
                <a:solidFill>
                  <a:srgbClr val="009B4C"/>
                </a:solidFill>
                <a:latin typeface="Nunito Sans Bold Italics"/>
                <a:ea typeface="Nunito Sans Bold Italics"/>
                <a:cs typeface="Nunito Sans Bold Italics"/>
                <a:sym typeface="Nunito Sans Bold Italics"/>
              </a:rPr>
              <a:t>Continuous Representation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327554" y="2487891"/>
            <a:ext cx="5637787" cy="550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48"/>
              </a:lnSpc>
            </a:pPr>
            <a:r>
              <a:rPr lang="en-US" sz="4262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Word Embeddings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102250" y="3902552"/>
            <a:ext cx="5637787" cy="550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48"/>
              </a:lnSpc>
            </a:pPr>
            <a:r>
              <a:rPr lang="en-US" sz="4262">
                <a:solidFill>
                  <a:srgbClr val="005020"/>
                </a:solidFill>
                <a:latin typeface="Intro Rust"/>
                <a:ea typeface="Intro Rust"/>
                <a:cs typeface="Intro Rust"/>
                <a:sym typeface="Intro Rust"/>
              </a:rPr>
              <a:t>Frequency Based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520406" y="3902552"/>
            <a:ext cx="5637787" cy="550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48"/>
              </a:lnSpc>
            </a:pPr>
            <a:r>
              <a:rPr lang="en-US" sz="4262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Prediction Based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975049" y="6995983"/>
            <a:ext cx="6860361" cy="539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30"/>
              </a:lnSpc>
            </a:pPr>
            <a:r>
              <a:rPr lang="en-US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No of Times t appears in document d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975049" y="7572382"/>
            <a:ext cx="5854375" cy="539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30"/>
              </a:lnSpc>
            </a:pPr>
            <a:r>
              <a:rPr lang="en-US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Total number of terms in d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4452590" y="8710169"/>
            <a:ext cx="2829331" cy="486767"/>
            <a:chOff x="0" y="0"/>
            <a:chExt cx="3772441" cy="64902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772441" cy="649022"/>
            </a:xfrm>
            <a:custGeom>
              <a:avLst/>
              <a:gdLst/>
              <a:ahLst/>
              <a:cxnLst/>
              <a:rect r="r" b="b" t="t" l="l"/>
              <a:pathLst>
                <a:path h="649022" w="3772441">
                  <a:moveTo>
                    <a:pt x="0" y="0"/>
                  </a:moveTo>
                  <a:lnTo>
                    <a:pt x="3772441" y="0"/>
                  </a:lnTo>
                  <a:lnTo>
                    <a:pt x="3772441" y="649022"/>
                  </a:lnTo>
                  <a:lnTo>
                    <a:pt x="0" y="64902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20" id="20"/>
          <p:cNvSpPr/>
          <p:nvPr/>
        </p:nvSpPr>
        <p:spPr>
          <a:xfrm flipH="false" flipV="false" rot="0">
            <a:off x="7461815" y="8897088"/>
            <a:ext cx="5854375" cy="73152"/>
          </a:xfrm>
          <a:custGeom>
            <a:avLst/>
            <a:gdLst/>
            <a:ahLst/>
            <a:cxnLst/>
            <a:rect r="r" b="b" t="t" l="l"/>
            <a:pathLst>
              <a:path h="73152" w="5854375">
                <a:moveTo>
                  <a:pt x="0" y="0"/>
                </a:moveTo>
                <a:lnTo>
                  <a:pt x="5854375" y="0"/>
                </a:lnTo>
                <a:lnTo>
                  <a:pt x="5854375" y="73152"/>
                </a:lnTo>
                <a:lnTo>
                  <a:pt x="0" y="7315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-24952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7461815" y="8308117"/>
            <a:ext cx="5854375" cy="539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30"/>
              </a:lnSpc>
            </a:pPr>
            <a:r>
              <a:rPr lang="en-US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Total No of Documents in 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461815" y="8884515"/>
            <a:ext cx="5854375" cy="539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30"/>
              </a:lnSpc>
            </a:pPr>
            <a:r>
              <a:rPr lang="en-US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Number of docs containing t + 1</a:t>
            </a:r>
          </a:p>
        </p:txBody>
      </p:sp>
    </p:spTree>
  </p:cSld>
  <p:clrMapOvr>
    <a:masterClrMapping/>
  </p:clrMapOvr>
  <p:transition spd="fast">
    <p:fade/>
  </p:transition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13960" y="2234516"/>
            <a:ext cx="6060081" cy="945697"/>
          </a:xfrm>
          <a:custGeom>
            <a:avLst/>
            <a:gdLst/>
            <a:ahLst/>
            <a:cxnLst/>
            <a:rect r="r" b="b" t="t" l="l"/>
            <a:pathLst>
              <a:path h="945697" w="6060081">
                <a:moveTo>
                  <a:pt x="0" y="0"/>
                </a:moveTo>
                <a:lnTo>
                  <a:pt x="6060080" y="0"/>
                </a:lnTo>
                <a:lnTo>
                  <a:pt x="6060080" y="945697"/>
                </a:lnTo>
                <a:lnTo>
                  <a:pt x="0" y="9456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-540805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88656" y="5137799"/>
            <a:ext cx="14659637" cy="3968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53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Representation derived from models that are trained to predict certain aspects of a word's context or neighboring words</a:t>
            </a:r>
          </a:p>
          <a:p>
            <a:pPr algn="l" marL="647700" indent="-323850" lvl="1">
              <a:lnSpc>
                <a:spcPts val="453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Capture semantic relationships and contextual information</a:t>
            </a:r>
          </a:p>
          <a:p>
            <a:pPr algn="l" marL="647700" indent="-323850" lvl="1">
              <a:lnSpc>
                <a:spcPts val="453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Can differentiate between synonyms and handle polysemy</a:t>
            </a:r>
          </a:p>
          <a:p>
            <a:pPr algn="l" marL="647700" indent="-323850" lvl="1">
              <a:lnSpc>
                <a:spcPts val="453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They generalize well to unseen words or contexts, making them robust in handling out-of-vocabulary terms</a:t>
            </a:r>
          </a:p>
          <a:p>
            <a:pPr algn="l" marL="647700" indent="-323850" lvl="1">
              <a:lnSpc>
                <a:spcPts val="453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Eg: Word2Vec and GloVe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888656" y="3649176"/>
            <a:ext cx="6060081" cy="945697"/>
          </a:xfrm>
          <a:custGeom>
            <a:avLst/>
            <a:gdLst/>
            <a:ahLst/>
            <a:cxnLst/>
            <a:rect r="r" b="b" t="t" l="l"/>
            <a:pathLst>
              <a:path h="945697" w="6060081">
                <a:moveTo>
                  <a:pt x="0" y="0"/>
                </a:moveTo>
                <a:lnTo>
                  <a:pt x="6060081" y="0"/>
                </a:lnTo>
                <a:lnTo>
                  <a:pt x="6060081" y="945698"/>
                </a:lnTo>
                <a:lnTo>
                  <a:pt x="0" y="9456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-540805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306812" y="3649176"/>
            <a:ext cx="6060081" cy="945697"/>
          </a:xfrm>
          <a:custGeom>
            <a:avLst/>
            <a:gdLst/>
            <a:ahLst/>
            <a:cxnLst/>
            <a:rect r="r" b="b" t="t" l="l"/>
            <a:pathLst>
              <a:path h="945697" w="6060081">
                <a:moveTo>
                  <a:pt x="0" y="0"/>
                </a:moveTo>
                <a:lnTo>
                  <a:pt x="6060081" y="0"/>
                </a:lnTo>
                <a:lnTo>
                  <a:pt x="6060081" y="945698"/>
                </a:lnTo>
                <a:lnTo>
                  <a:pt x="0" y="9456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-540805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739413"/>
            <a:ext cx="14402705" cy="89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Word Embeddings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28833" y="1685563"/>
            <a:ext cx="4758619" cy="338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18"/>
              </a:lnSpc>
            </a:pPr>
            <a:r>
              <a:rPr lang="en-US" b="true" sz="2546" i="true">
                <a:solidFill>
                  <a:srgbClr val="009B4C"/>
                </a:solidFill>
                <a:latin typeface="Nunito Sans Bold Italics"/>
                <a:ea typeface="Nunito Sans Bold Italics"/>
                <a:cs typeface="Nunito Sans Bold Italics"/>
                <a:sym typeface="Nunito Sans Bold Italics"/>
              </a:rPr>
              <a:t>Continuous Representation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327554" y="2487891"/>
            <a:ext cx="5637787" cy="550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48"/>
              </a:lnSpc>
            </a:pPr>
            <a:r>
              <a:rPr lang="en-US" sz="4262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Word Embeddings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102250" y="3902552"/>
            <a:ext cx="5637787" cy="550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48"/>
              </a:lnSpc>
            </a:pPr>
            <a:r>
              <a:rPr lang="en-US" sz="4262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Frequency Based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520406" y="3902552"/>
            <a:ext cx="5637787" cy="550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48"/>
              </a:lnSpc>
            </a:pPr>
            <a:r>
              <a:rPr lang="en-US" sz="4262">
                <a:solidFill>
                  <a:srgbClr val="005020"/>
                </a:solidFill>
                <a:latin typeface="Intro Rust"/>
                <a:ea typeface="Intro Rust"/>
                <a:cs typeface="Intro Rust"/>
                <a:sym typeface="Intro Rust"/>
              </a:rPr>
              <a:t>Prediction Based</a:t>
            </a:r>
          </a:p>
        </p:txBody>
      </p:sp>
    </p:spTree>
  </p:cSld>
  <p:clrMapOvr>
    <a:masterClrMapping/>
  </p:clrMapOvr>
  <p:transition spd="fast">
    <p:fade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657996"/>
            <a:ext cx="16230600" cy="9052136"/>
            <a:chOff x="0" y="0"/>
            <a:chExt cx="6862939" cy="382760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862939" cy="3827601"/>
            </a:xfrm>
            <a:custGeom>
              <a:avLst/>
              <a:gdLst/>
              <a:ahLst/>
              <a:cxnLst/>
              <a:rect r="r" b="b" t="t" l="l"/>
              <a:pathLst>
                <a:path h="3827601" w="6862939">
                  <a:moveTo>
                    <a:pt x="6738479" y="3827601"/>
                  </a:moveTo>
                  <a:lnTo>
                    <a:pt x="124460" y="3827601"/>
                  </a:lnTo>
                  <a:cubicBezTo>
                    <a:pt x="55880" y="3827601"/>
                    <a:pt x="0" y="3771721"/>
                    <a:pt x="0" y="370314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738479" y="0"/>
                  </a:lnTo>
                  <a:cubicBezTo>
                    <a:pt x="6807059" y="0"/>
                    <a:pt x="6862939" y="55880"/>
                    <a:pt x="6862939" y="124460"/>
                  </a:cubicBezTo>
                  <a:lnTo>
                    <a:pt x="6862939" y="3703141"/>
                  </a:lnTo>
                  <a:cubicBezTo>
                    <a:pt x="6862939" y="3771721"/>
                    <a:pt x="6807059" y="3827601"/>
                    <a:pt x="6738479" y="382760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13518" y="1393006"/>
            <a:ext cx="5955378" cy="7582117"/>
            <a:chOff x="0" y="0"/>
            <a:chExt cx="7322414" cy="932256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322414" cy="9323836"/>
            </a:xfrm>
            <a:custGeom>
              <a:avLst/>
              <a:gdLst/>
              <a:ahLst/>
              <a:cxnLst/>
              <a:rect r="r" b="b" t="t" l="l"/>
              <a:pathLst>
                <a:path h="9323836" w="7322414">
                  <a:moveTo>
                    <a:pt x="0" y="8742701"/>
                  </a:moveTo>
                  <a:lnTo>
                    <a:pt x="0" y="579864"/>
                  </a:lnTo>
                  <a:cubicBezTo>
                    <a:pt x="0" y="259167"/>
                    <a:pt x="203563" y="0"/>
                    <a:pt x="455454" y="0"/>
                  </a:cubicBezTo>
                  <a:lnTo>
                    <a:pt x="6868425" y="0"/>
                  </a:lnTo>
                  <a:cubicBezTo>
                    <a:pt x="7118852" y="0"/>
                    <a:pt x="7322414" y="259167"/>
                    <a:pt x="7322414" y="579864"/>
                  </a:cubicBezTo>
                  <a:lnTo>
                    <a:pt x="7322414" y="8744566"/>
                  </a:lnTo>
                  <a:cubicBezTo>
                    <a:pt x="7322414" y="9065262"/>
                    <a:pt x="7118852" y="9323836"/>
                    <a:pt x="6866960" y="9323836"/>
                  </a:cubicBezTo>
                  <a:lnTo>
                    <a:pt x="455454" y="9323836"/>
                  </a:lnTo>
                  <a:cubicBezTo>
                    <a:pt x="203563" y="9322565"/>
                    <a:pt x="0" y="9063398"/>
                    <a:pt x="0" y="8742701"/>
                  </a:cubicBezTo>
                  <a:close/>
                </a:path>
              </a:pathLst>
            </a:custGeom>
            <a:blipFill>
              <a:blip r:embed="rId3"/>
              <a:stretch>
                <a:fillRect l="-45559" t="0" r="-45559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4864140" y="7725753"/>
            <a:ext cx="1459066" cy="1459066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29F05"/>
            </a:solidFill>
          </p:spPr>
        </p:sp>
      </p:grpSp>
      <p:sp>
        <p:nvSpPr>
          <p:cNvPr name="AutoShape 9" id="9"/>
          <p:cNvSpPr/>
          <p:nvPr/>
        </p:nvSpPr>
        <p:spPr>
          <a:xfrm rot="5400000">
            <a:off x="15307919" y="8417186"/>
            <a:ext cx="571508" cy="0"/>
          </a:xfrm>
          <a:prstGeom prst="line">
            <a:avLst/>
          </a:prstGeom>
          <a:ln cap="rnd" w="7620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0" id="10"/>
          <p:cNvSpPr txBox="true"/>
          <p:nvPr/>
        </p:nvSpPr>
        <p:spPr>
          <a:xfrm rot="0">
            <a:off x="8095289" y="1956331"/>
            <a:ext cx="8531213" cy="89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141414"/>
                </a:solidFill>
                <a:latin typeface="Intro Rust"/>
                <a:ea typeface="Intro Rust"/>
                <a:cs typeface="Intro Rust"/>
                <a:sym typeface="Intro Rust"/>
              </a:rPr>
              <a:t>What’s a Word?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76550" y="3084729"/>
            <a:ext cx="5830242" cy="555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59"/>
              </a:lnSpc>
            </a:pPr>
            <a:r>
              <a:rPr lang="en-US" sz="4378" b="true">
                <a:solidFill>
                  <a:srgbClr val="487307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Introduction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76550" y="3984561"/>
            <a:ext cx="6030044" cy="1370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87791" indent="-393895" lvl="1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Smallest meaningful unit in language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404368" y="3035694"/>
            <a:ext cx="13556137" cy="2128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193"/>
              </a:lnSpc>
            </a:pPr>
            <a:r>
              <a:rPr lang="en-US" sz="17875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WORD2VEC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837969" y="4844367"/>
            <a:ext cx="9878031" cy="2703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99"/>
              </a:lnSpc>
            </a:pPr>
            <a:r>
              <a:rPr lang="en-US" sz="3071">
                <a:solidFill>
                  <a:srgbClr val="DCD8D8"/>
                </a:solidFill>
                <a:latin typeface="Anca Coder"/>
                <a:ea typeface="Anca Coder"/>
                <a:cs typeface="Anca Coder"/>
                <a:sym typeface="Anca Coder"/>
              </a:rPr>
              <a:t>Developed by a team of researchers at Google</a:t>
            </a:r>
          </a:p>
          <a:p>
            <a:pPr algn="l">
              <a:lnSpc>
                <a:spcPts val="4299"/>
              </a:lnSpc>
            </a:pPr>
            <a:r>
              <a:rPr lang="en-US" sz="3071">
                <a:solidFill>
                  <a:srgbClr val="DCD8D8"/>
                </a:solidFill>
                <a:latin typeface="Anca Coder"/>
                <a:ea typeface="Anca Coder"/>
                <a:cs typeface="Anca Coder"/>
                <a:sym typeface="Anca Coder"/>
              </a:rPr>
              <a:t>Creation Year : 2013</a:t>
            </a:r>
          </a:p>
          <a:p>
            <a:pPr algn="l">
              <a:lnSpc>
                <a:spcPts val="4299"/>
              </a:lnSpc>
            </a:pPr>
            <a:r>
              <a:rPr lang="en-US" sz="3071">
                <a:solidFill>
                  <a:srgbClr val="DCD8D8"/>
                </a:solidFill>
                <a:latin typeface="Anca Coder"/>
                <a:ea typeface="Anca Coder"/>
                <a:cs typeface="Anca Coder"/>
                <a:sym typeface="Anca Coder"/>
              </a:rPr>
              <a:t>Full Name : Word To Vector</a:t>
            </a:r>
          </a:p>
          <a:p>
            <a:pPr algn="l">
              <a:lnSpc>
                <a:spcPts val="4299"/>
              </a:lnSpc>
            </a:pPr>
          </a:p>
        </p:txBody>
      </p:sp>
      <p:sp>
        <p:nvSpPr>
          <p:cNvPr name="AutoShape 4" id="4"/>
          <p:cNvSpPr/>
          <p:nvPr/>
        </p:nvSpPr>
        <p:spPr>
          <a:xfrm flipV="true">
            <a:off x="3253298" y="2407928"/>
            <a:ext cx="11501635" cy="3977461"/>
          </a:xfrm>
          <a:prstGeom prst="line">
            <a:avLst/>
          </a:prstGeom>
          <a:ln cap="flat" w="38100">
            <a:solidFill>
              <a:srgbClr val="005020"/>
            </a:solidFill>
            <a:prstDash val="solid"/>
            <a:headEnd type="oval" len="lg" w="lg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-1295873" y="2445144"/>
            <a:ext cx="17250870" cy="6813156"/>
          </a:xfrm>
          <a:prstGeom prst="line">
            <a:avLst/>
          </a:prstGeom>
          <a:ln cap="flat" w="38100">
            <a:solidFill>
              <a:srgbClr val="005020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6" id="6"/>
          <p:cNvGrpSpPr/>
          <p:nvPr/>
        </p:nvGrpSpPr>
        <p:grpSpPr>
          <a:xfrm rot="0">
            <a:off x="4572000" y="8742997"/>
            <a:ext cx="9144000" cy="913690"/>
            <a:chOff x="0" y="0"/>
            <a:chExt cx="2408296" cy="24064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08296" cy="240643"/>
            </a:xfrm>
            <a:custGeom>
              <a:avLst/>
              <a:gdLst/>
              <a:ahLst/>
              <a:cxnLst/>
              <a:rect r="r" b="b" t="t" l="l"/>
              <a:pathLst>
                <a:path h="24064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40643"/>
                  </a:lnTo>
                  <a:lnTo>
                    <a:pt x="0" y="240643"/>
                  </a:lnTo>
                  <a:close/>
                </a:path>
              </a:pathLst>
            </a:custGeom>
            <a:solidFill>
              <a:srgbClr val="00502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2408296" cy="2692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5298522" y="8922347"/>
            <a:ext cx="7690956" cy="497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Prediction Based Word Embeddings</a:t>
            </a:r>
          </a:p>
        </p:txBody>
      </p:sp>
    </p:spTree>
  </p:cSld>
  <p:clrMapOvr>
    <a:masterClrMapping/>
  </p:clrMapOvr>
  <p:transition spd="fast">
    <p:circle/>
  </p:transition>
</p:sld>
</file>

<file path=ppt/slides/slide21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56953" y="953833"/>
            <a:ext cx="5363462" cy="847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1"/>
              </a:lnSpc>
            </a:pPr>
            <a:r>
              <a:rPr lang="en-US" sz="7072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WORD2VEC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169570"/>
            <a:ext cx="16230600" cy="6021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83919" indent="-491960" lvl="1">
              <a:lnSpc>
                <a:spcPts val="6881"/>
              </a:lnSpc>
              <a:buFont typeface="Arial"/>
              <a:buChar char="•"/>
            </a:pPr>
            <a:r>
              <a:rPr lang="en-US" sz="4557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Word2Vec leverages the context of words to learn meaningful vector representations.</a:t>
            </a:r>
          </a:p>
          <a:p>
            <a:pPr algn="l" marL="983919" indent="-491960" lvl="1">
              <a:lnSpc>
                <a:spcPts val="6881"/>
              </a:lnSpc>
              <a:buFont typeface="Arial"/>
              <a:buChar char="•"/>
            </a:pPr>
            <a:r>
              <a:rPr lang="en-US" sz="4557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Word2Vec has two main paradigms:</a:t>
            </a:r>
          </a:p>
          <a:p>
            <a:pPr algn="l" marL="1967839" indent="-655946" lvl="2">
              <a:lnSpc>
                <a:spcPts val="6881"/>
              </a:lnSpc>
              <a:buFont typeface="Arial"/>
              <a:buChar char="⚬"/>
            </a:pPr>
            <a:r>
              <a:rPr lang="en-US" b="true" sz="4557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Continuous Bag of Words (CBOW):</a:t>
            </a:r>
            <a:r>
              <a:rPr lang="en-US" sz="4557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Predicts the center word based on the context words.</a:t>
            </a:r>
          </a:p>
          <a:p>
            <a:pPr algn="l" marL="1967839" indent="-655946" lvl="2">
              <a:lnSpc>
                <a:spcPts val="6881"/>
              </a:lnSpc>
              <a:buFont typeface="Arial"/>
              <a:buChar char="⚬"/>
            </a:pPr>
            <a:r>
              <a:rPr lang="en-US" b="true" sz="4557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Skip-gram:</a:t>
            </a:r>
            <a:r>
              <a:rPr lang="en-US" sz="4557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Uses the center word to predict the surrounding context words.</a:t>
            </a:r>
          </a:p>
        </p:txBody>
      </p:sp>
    </p:spTree>
  </p:cSld>
  <p:clrMapOvr>
    <a:masterClrMapping/>
  </p:clrMapOvr>
  <p:transition spd="fast">
    <p:fade/>
  </p:transition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56953" y="1845919"/>
            <a:ext cx="11339963" cy="7402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8"/>
              </a:lnSpc>
            </a:pP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CBOW model predicts a target word (</a:t>
            </a: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𝑤𝑡) based on a set of context words (𝐶).</a:t>
            </a:r>
          </a:p>
          <a:p>
            <a:pPr algn="l">
              <a:lnSpc>
                <a:spcPts val="3968"/>
              </a:lnSpc>
            </a:pPr>
            <a:r>
              <a:rPr lang="en-US" sz="2628" b="true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Mathematical Representation</a:t>
            </a: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:</a:t>
            </a:r>
          </a:p>
          <a:p>
            <a:pPr algn="l">
              <a:lnSpc>
                <a:spcPts val="3968"/>
              </a:lnSpc>
            </a:pPr>
          </a:p>
          <a:p>
            <a:pPr algn="l">
              <a:lnSpc>
                <a:spcPts val="3968"/>
              </a:lnSpc>
            </a:pPr>
          </a:p>
          <a:p>
            <a:pPr algn="l">
              <a:lnSpc>
                <a:spcPts val="3968"/>
              </a:lnSpc>
            </a:pP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Each word is represented by a vector</a:t>
            </a:r>
          </a:p>
          <a:p>
            <a:pPr algn="l">
              <a:lnSpc>
                <a:spcPts val="3968"/>
              </a:lnSpc>
            </a:pPr>
          </a:p>
          <a:p>
            <a:pPr algn="l">
              <a:lnSpc>
                <a:spcPts val="3968"/>
              </a:lnSpc>
            </a:pPr>
            <a:r>
              <a:rPr lang="en-US" sz="2628" b="true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Aggregation</a:t>
            </a: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:</a:t>
            </a:r>
          </a:p>
          <a:p>
            <a:pPr algn="l">
              <a:lnSpc>
                <a:spcPts val="3968"/>
              </a:lnSpc>
            </a:pP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Embedding vectors of the words are aggregated, typically by summing.</a:t>
            </a:r>
          </a:p>
          <a:p>
            <a:pPr algn="l">
              <a:lnSpc>
                <a:spcPts val="3968"/>
              </a:lnSpc>
            </a:pPr>
          </a:p>
          <a:p>
            <a:pPr algn="l">
              <a:lnSpc>
                <a:spcPts val="3968"/>
              </a:lnSpc>
            </a:pPr>
          </a:p>
          <a:p>
            <a:pPr algn="l">
              <a:lnSpc>
                <a:spcPts val="3968"/>
              </a:lnSpc>
            </a:pPr>
            <a:r>
              <a:rPr lang="en-US" sz="2628" b="true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Prediction</a:t>
            </a: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:</a:t>
            </a:r>
          </a:p>
          <a:p>
            <a:pPr algn="l">
              <a:lnSpc>
                <a:spcPts val="3968"/>
              </a:lnSpc>
            </a:pP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Aggregated vector is passed through a neural network to predict the target word wt. The model maximizes the log-likelihood of the target word given the context.</a:t>
            </a:r>
          </a:p>
          <a:p>
            <a:pPr algn="l">
              <a:lnSpc>
                <a:spcPts val="3968"/>
              </a:lnSpc>
            </a:pPr>
          </a:p>
          <a:p>
            <a:pPr algn="l">
              <a:lnSpc>
                <a:spcPts val="3968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856953" y="2854562"/>
            <a:ext cx="7027692" cy="486767"/>
            <a:chOff x="0" y="0"/>
            <a:chExt cx="9370256" cy="64902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370256" cy="649022"/>
            </a:xfrm>
            <a:custGeom>
              <a:avLst/>
              <a:gdLst/>
              <a:ahLst/>
              <a:cxnLst/>
              <a:rect r="r" b="b" t="t" l="l"/>
              <a:pathLst>
                <a:path h="649022" w="9370256">
                  <a:moveTo>
                    <a:pt x="0" y="0"/>
                  </a:moveTo>
                  <a:lnTo>
                    <a:pt x="9370256" y="0"/>
                  </a:lnTo>
                  <a:lnTo>
                    <a:pt x="9370256" y="649022"/>
                  </a:lnTo>
                  <a:lnTo>
                    <a:pt x="0" y="64902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6220415" y="3923216"/>
            <a:ext cx="929282" cy="486767"/>
            <a:chOff x="0" y="0"/>
            <a:chExt cx="1239042" cy="64902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9042" cy="649022"/>
            </a:xfrm>
            <a:custGeom>
              <a:avLst/>
              <a:gdLst/>
              <a:ahLst/>
              <a:cxnLst/>
              <a:rect r="r" b="b" t="t" l="l"/>
              <a:pathLst>
                <a:path h="649022" w="1239042">
                  <a:moveTo>
                    <a:pt x="0" y="0"/>
                  </a:moveTo>
                  <a:lnTo>
                    <a:pt x="1239042" y="0"/>
                  </a:lnTo>
                  <a:lnTo>
                    <a:pt x="1239042" y="649022"/>
                  </a:lnTo>
                  <a:lnTo>
                    <a:pt x="0" y="64902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856953" y="5832779"/>
            <a:ext cx="2852320" cy="1041717"/>
            <a:chOff x="0" y="0"/>
            <a:chExt cx="3803094" cy="138895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803094" cy="1388956"/>
            </a:xfrm>
            <a:custGeom>
              <a:avLst/>
              <a:gdLst/>
              <a:ahLst/>
              <a:cxnLst/>
              <a:rect r="r" b="b" t="t" l="l"/>
              <a:pathLst>
                <a:path h="1388956" w="3803094">
                  <a:moveTo>
                    <a:pt x="0" y="0"/>
                  </a:moveTo>
                  <a:lnTo>
                    <a:pt x="3803094" y="0"/>
                  </a:lnTo>
                  <a:lnTo>
                    <a:pt x="3803094" y="1388956"/>
                  </a:lnTo>
                  <a:lnTo>
                    <a:pt x="0" y="13889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856953" y="8383257"/>
            <a:ext cx="3208491" cy="875043"/>
            <a:chOff x="0" y="0"/>
            <a:chExt cx="4277988" cy="116672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277988" cy="1166724"/>
            </a:xfrm>
            <a:custGeom>
              <a:avLst/>
              <a:gdLst/>
              <a:ahLst/>
              <a:cxnLst/>
              <a:rect r="r" b="b" t="t" l="l"/>
              <a:pathLst>
                <a:path h="1166724" w="4277988">
                  <a:moveTo>
                    <a:pt x="0" y="0"/>
                  </a:moveTo>
                  <a:lnTo>
                    <a:pt x="4277988" y="0"/>
                  </a:lnTo>
                  <a:lnTo>
                    <a:pt x="4277988" y="1166724"/>
                  </a:lnTo>
                  <a:lnTo>
                    <a:pt x="0" y="11667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856953" y="953833"/>
            <a:ext cx="5363462" cy="847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1"/>
              </a:lnSpc>
            </a:pPr>
            <a:r>
              <a:rPr lang="en-US" sz="7072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CBOW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060745" y="2868705"/>
            <a:ext cx="4136171" cy="472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8"/>
              </a:lnSpc>
            </a:pP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Where m is the window size</a:t>
            </a:r>
          </a:p>
        </p:txBody>
      </p:sp>
    </p:spTree>
  </p:cSld>
  <p:clrMapOvr>
    <a:masterClrMapping/>
  </p:clrMapOvr>
  <p:transition spd="fast">
    <p:fade/>
  </p:transition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56953" y="2018262"/>
            <a:ext cx="11389004" cy="5916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8"/>
              </a:lnSpc>
            </a:pP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 the Skip-gram model, the likelihood function predicts the probability of a context word given a center word. The goal is to maximize the probability of predicting the context words based on the center word:</a:t>
            </a:r>
          </a:p>
          <a:p>
            <a:pPr algn="l">
              <a:lnSpc>
                <a:spcPts val="3968"/>
              </a:lnSpc>
            </a:pPr>
          </a:p>
          <a:p>
            <a:pPr algn="l">
              <a:lnSpc>
                <a:spcPts val="3968"/>
              </a:lnSpc>
            </a:pPr>
          </a:p>
          <a:p>
            <a:pPr algn="l">
              <a:lnSpc>
                <a:spcPts val="3968"/>
              </a:lnSpc>
            </a:pPr>
          </a:p>
          <a:p>
            <a:pPr algn="l">
              <a:lnSpc>
                <a:spcPts val="3968"/>
              </a:lnSpc>
            </a:pP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function helps the model adjust the word vectors, bringing similar words closer together in the vector space.</a:t>
            </a:r>
          </a:p>
          <a:p>
            <a:pPr algn="l">
              <a:lnSpc>
                <a:spcPts val="3968"/>
              </a:lnSpc>
            </a:pP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Skip-gram model maximizes the sum of log probabilities for all context words:</a:t>
            </a:r>
          </a:p>
          <a:p>
            <a:pPr algn="l">
              <a:lnSpc>
                <a:spcPts val="3968"/>
              </a:lnSpc>
            </a:pPr>
          </a:p>
          <a:p>
            <a:pPr algn="l">
              <a:lnSpc>
                <a:spcPts val="3968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856953" y="3735288"/>
            <a:ext cx="3101599" cy="545336"/>
            <a:chOff x="0" y="0"/>
            <a:chExt cx="4135465" cy="72711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135465" cy="727115"/>
            </a:xfrm>
            <a:custGeom>
              <a:avLst/>
              <a:gdLst/>
              <a:ahLst/>
              <a:cxnLst/>
              <a:rect r="r" b="b" t="t" l="l"/>
              <a:pathLst>
                <a:path h="727115" w="4135465">
                  <a:moveTo>
                    <a:pt x="0" y="0"/>
                  </a:moveTo>
                  <a:lnTo>
                    <a:pt x="4135465" y="0"/>
                  </a:lnTo>
                  <a:lnTo>
                    <a:pt x="4135465" y="727115"/>
                  </a:lnTo>
                  <a:lnTo>
                    <a:pt x="0" y="7271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856953" y="7178703"/>
            <a:ext cx="4283456" cy="1013836"/>
            <a:chOff x="0" y="0"/>
            <a:chExt cx="5711275" cy="135178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711275" cy="1351781"/>
            </a:xfrm>
            <a:custGeom>
              <a:avLst/>
              <a:gdLst/>
              <a:ahLst/>
              <a:cxnLst/>
              <a:rect r="r" b="b" t="t" l="l"/>
              <a:pathLst>
                <a:path h="1351781" w="5711275">
                  <a:moveTo>
                    <a:pt x="0" y="0"/>
                  </a:moveTo>
                  <a:lnTo>
                    <a:pt x="5711275" y="0"/>
                  </a:lnTo>
                  <a:lnTo>
                    <a:pt x="5711275" y="1351781"/>
                  </a:lnTo>
                  <a:lnTo>
                    <a:pt x="0" y="13517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856953" y="953833"/>
            <a:ext cx="5996260" cy="847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1"/>
              </a:lnSpc>
            </a:pPr>
            <a:r>
              <a:rPr lang="en-US" sz="7072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SKIP-GRAM</a:t>
            </a:r>
          </a:p>
        </p:txBody>
      </p:sp>
    </p:spTree>
  </p:cSld>
  <p:clrMapOvr>
    <a:masterClrMapping/>
  </p:clrMapOvr>
  <p:transition spd="fast">
    <p:fade/>
  </p:transition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56953" y="953833"/>
            <a:ext cx="5996260" cy="847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1"/>
              </a:lnSpc>
            </a:pPr>
            <a:r>
              <a:rPr lang="en-US" sz="7072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SKIP-GRAM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2533352" y="1936700"/>
            <a:ext cx="13221295" cy="7837660"/>
          </a:xfrm>
          <a:custGeom>
            <a:avLst/>
            <a:gdLst/>
            <a:ahLst/>
            <a:cxnLst/>
            <a:rect r="r" b="b" t="t" l="l"/>
            <a:pathLst>
              <a:path h="7837660" w="13221295">
                <a:moveTo>
                  <a:pt x="0" y="0"/>
                </a:moveTo>
                <a:lnTo>
                  <a:pt x="13221296" y="0"/>
                </a:lnTo>
                <a:lnTo>
                  <a:pt x="13221296" y="7837660"/>
                </a:lnTo>
                <a:lnTo>
                  <a:pt x="0" y="78376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cover dir="d"/>
  </p:transition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759647" y="2266503"/>
            <a:ext cx="12768706" cy="6703571"/>
          </a:xfrm>
          <a:custGeom>
            <a:avLst/>
            <a:gdLst/>
            <a:ahLst/>
            <a:cxnLst/>
            <a:rect r="r" b="b" t="t" l="l"/>
            <a:pathLst>
              <a:path h="6703571" w="12768706">
                <a:moveTo>
                  <a:pt x="0" y="0"/>
                </a:moveTo>
                <a:lnTo>
                  <a:pt x="12768706" y="0"/>
                </a:lnTo>
                <a:lnTo>
                  <a:pt x="12768706" y="6703570"/>
                </a:lnTo>
                <a:lnTo>
                  <a:pt x="0" y="67035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56953" y="953833"/>
            <a:ext cx="12237210" cy="847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1"/>
              </a:lnSpc>
            </a:pPr>
            <a:r>
              <a:rPr lang="en-US" sz="7072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A VISUAL COMPARISON</a:t>
            </a:r>
          </a:p>
        </p:txBody>
      </p:sp>
    </p:spTree>
  </p:cSld>
  <p:clrMapOvr>
    <a:masterClrMapping/>
  </p:clrMapOvr>
  <p:transition spd="fast">
    <p:cover dir="d"/>
  </p:transition>
</p:sld>
</file>

<file path=ppt/slides/slide26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56953" y="953833"/>
            <a:ext cx="7342983" cy="847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1"/>
              </a:lnSpc>
            </a:pPr>
            <a:r>
              <a:rPr lang="en-US" sz="7072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LIMITATIONS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56953" y="2018262"/>
            <a:ext cx="16402347" cy="1458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7465" indent="-283732" lvl="1">
              <a:lnSpc>
                <a:spcPts val="3968"/>
              </a:lnSpc>
              <a:buFont typeface="Arial"/>
              <a:buChar char="•"/>
            </a:pPr>
            <a:r>
              <a:rPr lang="en-US" b="true" sz="2628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Lack of Polysemy : </a:t>
            </a: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Word2Vec uses a fixed vector for each word, which means it cannot adapt to different meanings based on context.</a:t>
            </a:r>
          </a:p>
          <a:p>
            <a:pPr algn="l" marL="567465" indent="-283732" lvl="1">
              <a:lnSpc>
                <a:spcPts val="3968"/>
              </a:lnSpc>
              <a:buFont typeface="Arial"/>
              <a:buChar char="•"/>
            </a:pPr>
            <a:r>
              <a:rPr lang="en-US" b="true" sz="2628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Out of Vocabulary (OOV) Words :</a:t>
            </a: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Word2Vec struggles with unseen words that weren’t part of the training corpus.</a:t>
            </a:r>
          </a:p>
        </p:txBody>
      </p:sp>
    </p:spTree>
  </p:cSld>
  <p:clrMapOvr>
    <a:masterClrMapping/>
  </p:clrMapOvr>
  <p:transition spd="fast">
    <p:cover dir="rd"/>
  </p:transition>
</p:sld>
</file>

<file path=ppt/slides/slide27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56953" y="953833"/>
            <a:ext cx="7342983" cy="847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1"/>
              </a:lnSpc>
            </a:pPr>
            <a:r>
              <a:rPr lang="en-US" sz="7072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LIMITATIONS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56953" y="2018262"/>
            <a:ext cx="16402347" cy="1458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7465" indent="-283732" lvl="1">
              <a:lnSpc>
                <a:spcPts val="3968"/>
              </a:lnSpc>
              <a:buFont typeface="Arial"/>
              <a:buChar char="•"/>
            </a:pPr>
            <a:r>
              <a:rPr lang="en-US" b="true" sz="2628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Lack of Polysemy : </a:t>
            </a: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Word2Vec uses a fixed vector for each word, which means it cannot adapt to different meanings based on context.</a:t>
            </a:r>
          </a:p>
          <a:p>
            <a:pPr algn="l" marL="567465" indent="-283732" lvl="1">
              <a:lnSpc>
                <a:spcPts val="3968"/>
              </a:lnSpc>
              <a:buFont typeface="Arial"/>
              <a:buChar char="•"/>
            </a:pPr>
            <a:r>
              <a:rPr lang="en-US" b="true" sz="2628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Out of Vocabulary (OOV) Words :</a:t>
            </a: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Word2Vec struggles with unseen words that weren’t part of the training corpus.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56953" y="4852882"/>
            <a:ext cx="14271304" cy="847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1"/>
              </a:lnSpc>
            </a:pPr>
            <a:r>
              <a:rPr lang="en-US" sz="7072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OPTIMIZATION TECHNIQUES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56953" y="5818479"/>
            <a:ext cx="16402347" cy="3439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7465" indent="-283732" lvl="1">
              <a:lnSpc>
                <a:spcPts val="3968"/>
              </a:lnSpc>
              <a:buFont typeface="Arial"/>
              <a:buChar char="•"/>
            </a:pP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Negative Sampling:</a:t>
            </a:r>
          </a:p>
          <a:p>
            <a:pPr algn="l" marL="1134929" indent="-378310" lvl="2">
              <a:lnSpc>
                <a:spcPts val="3968"/>
              </a:lnSpc>
              <a:buFont typeface="Arial"/>
              <a:buChar char="⚬"/>
            </a:pP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Instead of computing the softmax over the entire vocabulary, the model samples a few negative words (not in the context) and updates only their embeddings.</a:t>
            </a:r>
          </a:p>
          <a:p>
            <a:pPr algn="l">
              <a:lnSpc>
                <a:spcPts val="3968"/>
              </a:lnSpc>
            </a:pPr>
          </a:p>
          <a:p>
            <a:pPr algn="l" marL="567465" indent="-283732" lvl="1">
              <a:lnSpc>
                <a:spcPts val="3968"/>
              </a:lnSpc>
              <a:buFont typeface="Arial"/>
              <a:buChar char="•"/>
            </a:pP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Hierarchical Softmax:</a:t>
            </a:r>
          </a:p>
          <a:p>
            <a:pPr algn="l" marL="1134929" indent="-378310" lvl="2">
              <a:lnSpc>
                <a:spcPts val="3968"/>
              </a:lnSpc>
              <a:buFont typeface="Arial"/>
              <a:buChar char="⚬"/>
            </a:pP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 binary tree structure is used to reduce the computational complexity of the softmax from 𝑂(|V|) to 𝑂(log|V|). Each word is a leaf node, and predicting a word involves traversing the tree.</a:t>
            </a:r>
          </a:p>
        </p:txBody>
      </p:sp>
    </p:spTree>
  </p:cSld>
  <p:clrMapOvr>
    <a:masterClrMapping/>
  </p:clrMapOvr>
  <p:transition spd="fast">
    <p:fade/>
  </p:transition>
</p:sld>
</file>

<file path=ppt/slides/slide28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0394" y="4467893"/>
            <a:ext cx="16247212" cy="1865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301"/>
              </a:lnSpc>
            </a:pPr>
            <a:r>
              <a:rPr lang="en-US" sz="15648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TRANSFORMERS</a:t>
            </a:r>
          </a:p>
        </p:txBody>
      </p:sp>
    </p:spTree>
  </p:cSld>
  <p:clrMapOvr>
    <a:masterClrMapping/>
  </p:clrMapOvr>
  <p:transition spd="fast">
    <p:circle/>
  </p:transition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24356"/>
            <a:ext cx="7943652" cy="915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3"/>
              </a:lnSpc>
            </a:pPr>
            <a:r>
              <a:rPr lang="en-US" sz="7650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TRANSFORMERS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0" y="1879568"/>
            <a:ext cx="8322107" cy="8407432"/>
          </a:xfrm>
          <a:custGeom>
            <a:avLst/>
            <a:gdLst/>
            <a:ahLst/>
            <a:cxnLst/>
            <a:rect r="r" b="b" t="t" l="l"/>
            <a:pathLst>
              <a:path h="8407432" w="8322107">
                <a:moveTo>
                  <a:pt x="0" y="0"/>
                </a:moveTo>
                <a:lnTo>
                  <a:pt x="8322107" y="0"/>
                </a:lnTo>
                <a:lnTo>
                  <a:pt x="8322107" y="8407432"/>
                </a:lnTo>
                <a:lnTo>
                  <a:pt x="0" y="84074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9412" t="0" r="-34866" b="0"/>
            </a:stretch>
          </a:blipFill>
        </p:spPr>
      </p:sp>
    </p:spTree>
  </p:cSld>
  <p:clrMapOvr>
    <a:masterClrMapping/>
  </p:clrMapOvr>
  <p:transition spd="fast">
    <p:cover dir="d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657996"/>
            <a:ext cx="16230600" cy="9052136"/>
            <a:chOff x="0" y="0"/>
            <a:chExt cx="6862939" cy="382760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862939" cy="3827601"/>
            </a:xfrm>
            <a:custGeom>
              <a:avLst/>
              <a:gdLst/>
              <a:ahLst/>
              <a:cxnLst/>
              <a:rect r="r" b="b" t="t" l="l"/>
              <a:pathLst>
                <a:path h="3827601" w="6862939">
                  <a:moveTo>
                    <a:pt x="6738479" y="3827601"/>
                  </a:moveTo>
                  <a:lnTo>
                    <a:pt x="124460" y="3827601"/>
                  </a:lnTo>
                  <a:cubicBezTo>
                    <a:pt x="55880" y="3827601"/>
                    <a:pt x="0" y="3771721"/>
                    <a:pt x="0" y="370314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738479" y="0"/>
                  </a:lnTo>
                  <a:cubicBezTo>
                    <a:pt x="6807059" y="0"/>
                    <a:pt x="6862939" y="55880"/>
                    <a:pt x="6862939" y="124460"/>
                  </a:cubicBezTo>
                  <a:lnTo>
                    <a:pt x="6862939" y="3703141"/>
                  </a:lnTo>
                  <a:cubicBezTo>
                    <a:pt x="6862939" y="3771721"/>
                    <a:pt x="6807059" y="3827601"/>
                    <a:pt x="6738479" y="382760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13518" y="1393006"/>
            <a:ext cx="5955378" cy="7582117"/>
            <a:chOff x="0" y="0"/>
            <a:chExt cx="7322414" cy="932256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322414" cy="9323836"/>
            </a:xfrm>
            <a:custGeom>
              <a:avLst/>
              <a:gdLst/>
              <a:ahLst/>
              <a:cxnLst/>
              <a:rect r="r" b="b" t="t" l="l"/>
              <a:pathLst>
                <a:path h="9323836" w="7322414">
                  <a:moveTo>
                    <a:pt x="0" y="8742701"/>
                  </a:moveTo>
                  <a:lnTo>
                    <a:pt x="0" y="579864"/>
                  </a:lnTo>
                  <a:cubicBezTo>
                    <a:pt x="0" y="259167"/>
                    <a:pt x="203563" y="0"/>
                    <a:pt x="455454" y="0"/>
                  </a:cubicBezTo>
                  <a:lnTo>
                    <a:pt x="6868425" y="0"/>
                  </a:lnTo>
                  <a:cubicBezTo>
                    <a:pt x="7118852" y="0"/>
                    <a:pt x="7322414" y="259167"/>
                    <a:pt x="7322414" y="579864"/>
                  </a:cubicBezTo>
                  <a:lnTo>
                    <a:pt x="7322414" y="8744566"/>
                  </a:lnTo>
                  <a:cubicBezTo>
                    <a:pt x="7322414" y="9065262"/>
                    <a:pt x="7118852" y="9323836"/>
                    <a:pt x="6866960" y="9323836"/>
                  </a:cubicBezTo>
                  <a:lnTo>
                    <a:pt x="455454" y="9323836"/>
                  </a:lnTo>
                  <a:cubicBezTo>
                    <a:pt x="203563" y="9322565"/>
                    <a:pt x="0" y="9063398"/>
                    <a:pt x="0" y="8742701"/>
                  </a:cubicBezTo>
                  <a:close/>
                </a:path>
              </a:pathLst>
            </a:custGeom>
            <a:blipFill>
              <a:blip r:embed="rId3"/>
              <a:stretch>
                <a:fillRect l="-45559" t="0" r="-45559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4864140" y="7725753"/>
            <a:ext cx="1459066" cy="1459066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29F05"/>
            </a:solidFill>
          </p:spPr>
        </p:sp>
      </p:grpSp>
      <p:sp>
        <p:nvSpPr>
          <p:cNvPr name="AutoShape 9" id="9"/>
          <p:cNvSpPr/>
          <p:nvPr/>
        </p:nvSpPr>
        <p:spPr>
          <a:xfrm rot="5400000">
            <a:off x="15307919" y="8417186"/>
            <a:ext cx="571508" cy="0"/>
          </a:xfrm>
          <a:prstGeom prst="line">
            <a:avLst/>
          </a:prstGeom>
          <a:ln cap="rnd" w="7620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0" id="10"/>
          <p:cNvSpPr txBox="true"/>
          <p:nvPr/>
        </p:nvSpPr>
        <p:spPr>
          <a:xfrm rot="0">
            <a:off x="8095289" y="1956331"/>
            <a:ext cx="8227917" cy="89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141414"/>
                </a:solidFill>
                <a:latin typeface="Intro Rust"/>
                <a:ea typeface="Intro Rust"/>
                <a:cs typeface="Intro Rust"/>
                <a:sym typeface="Intro Rust"/>
              </a:rPr>
              <a:t>What’s a Word?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76550" y="3084729"/>
            <a:ext cx="5830242" cy="555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59"/>
              </a:lnSpc>
            </a:pPr>
            <a:r>
              <a:rPr lang="en-US" sz="4378" b="true">
                <a:solidFill>
                  <a:srgbClr val="487307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Introduction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76550" y="3984561"/>
            <a:ext cx="6030044" cy="1370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87791" indent="-393895" lvl="1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Smallest meaningful unit in language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276550" y="5694679"/>
            <a:ext cx="6030044" cy="1370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87791" indent="-393895" lvl="1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Need a way to store them. What about dictionaries?</a:t>
            </a:r>
          </a:p>
        </p:txBody>
      </p:sp>
    </p:spTree>
  </p:cSld>
  <p:clrMapOvr>
    <a:masterClrMapping/>
  </p:clrMapOvr>
  <p:transition spd="fast">
    <p:fade/>
  </p:transition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610499"/>
            <a:ext cx="7943652" cy="7943652"/>
          </a:xfrm>
          <a:custGeom>
            <a:avLst/>
            <a:gdLst/>
            <a:ahLst/>
            <a:cxnLst/>
            <a:rect r="r" b="b" t="t" l="l"/>
            <a:pathLst>
              <a:path h="7943652" w="7943652">
                <a:moveTo>
                  <a:pt x="0" y="0"/>
                </a:moveTo>
                <a:lnTo>
                  <a:pt x="7943652" y="0"/>
                </a:lnTo>
                <a:lnTo>
                  <a:pt x="7943652" y="7943652"/>
                </a:lnTo>
                <a:lnTo>
                  <a:pt x="0" y="79436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89258"/>
            <a:ext cx="7943652" cy="915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3"/>
              </a:lnSpc>
            </a:pPr>
            <a:r>
              <a:rPr lang="en-US" sz="7650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TRANSFORMERS</a:t>
            </a:r>
          </a:p>
        </p:txBody>
      </p:sp>
    </p:spTree>
  </p:cSld>
  <p:clrMapOvr>
    <a:masterClrMapping/>
  </p:clrMapOvr>
  <p:transition spd="fast">
    <p:cover dir="d"/>
  </p:transition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731967"/>
            <a:ext cx="820624" cy="820624"/>
          </a:xfrm>
          <a:custGeom>
            <a:avLst/>
            <a:gdLst/>
            <a:ahLst/>
            <a:cxnLst/>
            <a:rect r="r" b="b" t="t" l="l"/>
            <a:pathLst>
              <a:path h="820624" w="820624">
                <a:moveTo>
                  <a:pt x="0" y="0"/>
                </a:moveTo>
                <a:lnTo>
                  <a:pt x="820624" y="0"/>
                </a:lnTo>
                <a:lnTo>
                  <a:pt x="820624" y="820624"/>
                </a:lnTo>
                <a:lnTo>
                  <a:pt x="0" y="8206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08130"/>
            <a:ext cx="7943652" cy="915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3"/>
              </a:lnSpc>
            </a:pPr>
            <a:r>
              <a:rPr lang="en-US" sz="7650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TRANSFORMERS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42826" y="1956791"/>
            <a:ext cx="16402347" cy="6411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7465" indent="-283732" lvl="1">
              <a:lnSpc>
                <a:spcPts val="3968"/>
              </a:lnSpc>
              <a:buFont typeface="Arial"/>
              <a:buChar char="•"/>
            </a:pPr>
            <a:r>
              <a:rPr lang="en-US" b="true" sz="2628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Transformers </a:t>
            </a: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are a type of </a:t>
            </a:r>
            <a:r>
              <a:rPr lang="en-US" b="true" sz="2628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deep learning model</a:t>
            </a: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introduced in the groundbreaking paper "Attention is All You Need" (Vaswani et al., 2017). They are designed to handle sequential data, such as text, by leveraging a mechanism called </a:t>
            </a:r>
            <a:r>
              <a:rPr lang="en-US" b="true" sz="2628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self-attention</a:t>
            </a: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to </a:t>
            </a:r>
            <a:r>
              <a:rPr lang="en-US" b="true" sz="2628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capture relationships</a:t>
            </a: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between words, regardless of their distance in the sequence.</a:t>
            </a:r>
          </a:p>
          <a:p>
            <a:pPr algn="l">
              <a:lnSpc>
                <a:spcPts val="3968"/>
              </a:lnSpc>
            </a:pPr>
          </a:p>
          <a:p>
            <a:pPr algn="l" marL="567465" indent="-283732" lvl="1">
              <a:lnSpc>
                <a:spcPts val="3968"/>
              </a:lnSpc>
              <a:buFont typeface="Arial"/>
              <a:buChar char="•"/>
            </a:pP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Unlike traditional models like RNNs or LSTMs, which process data sequentially and can struggle with long-range dependencies, Transformers </a:t>
            </a:r>
            <a:r>
              <a:rPr lang="en-US" b="true" sz="2628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process </a:t>
            </a: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all words in a sequence </a:t>
            </a:r>
            <a:r>
              <a:rPr lang="en-US" b="true" sz="2628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simultaneously</a:t>
            </a: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making them highly </a:t>
            </a:r>
            <a:r>
              <a:rPr lang="en-US" b="true" sz="2628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efficient </a:t>
            </a: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and effective at capturing context.</a:t>
            </a:r>
          </a:p>
          <a:p>
            <a:pPr algn="l">
              <a:lnSpc>
                <a:spcPts val="3968"/>
              </a:lnSpc>
            </a:pPr>
          </a:p>
          <a:p>
            <a:pPr algn="l" marL="567465" indent="-283732" lvl="1">
              <a:lnSpc>
                <a:spcPts val="3968"/>
              </a:lnSpc>
              <a:buFont typeface="Arial"/>
              <a:buChar char="•"/>
            </a:pP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Features include </a:t>
            </a:r>
            <a:r>
              <a:rPr lang="en-US" b="true" sz="2628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Self-Attention Mechanism</a:t>
            </a: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&amp; </a:t>
            </a:r>
            <a:r>
              <a:rPr lang="en-US" b="true" sz="2628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Parallel Processing</a:t>
            </a: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</a:p>
          <a:p>
            <a:pPr algn="l">
              <a:lnSpc>
                <a:spcPts val="3968"/>
              </a:lnSpc>
            </a:pPr>
          </a:p>
          <a:p>
            <a:pPr algn="l" marL="567465" indent="-283732" lvl="1">
              <a:lnSpc>
                <a:spcPts val="3968"/>
              </a:lnSpc>
              <a:buFont typeface="Arial"/>
              <a:buChar char="•"/>
            </a:pP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Widely used in natural language processing (NLP) tasks like text generation, machine translation, and question answering. They are the foundation of state-of-the-art models like </a:t>
            </a:r>
            <a:r>
              <a:rPr lang="en-US" b="true" sz="2628">
                <a:solidFill>
                  <a:srgbClr val="FFFFFF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BERT, GPT, and T5</a:t>
            </a:r>
            <a:r>
              <a:rPr lang="en-US" sz="262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</a:p>
        </p:txBody>
      </p:sp>
    </p:spTree>
  </p:cSld>
  <p:clrMapOvr>
    <a:masterClrMapping/>
  </p:clrMapOvr>
  <p:transition spd="fast">
    <p:fade/>
  </p:transition>
</p:sld>
</file>

<file path=ppt/slides/slide32.xml><?xml version="1.0" encoding="utf-8"?>
<p:sld xmlns:p="http://schemas.openxmlformats.org/presentationml/2006/main" xmlns:a="http://schemas.openxmlformats.org/drawingml/2006/main">
  <p:cSld>
    <p:bg>
      <p:bgPr>
        <a:solidFill>
          <a:srgbClr val="8200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63463" y="4061983"/>
            <a:ext cx="15715630" cy="3984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199"/>
              </a:lnSpc>
            </a:pPr>
            <a:r>
              <a:rPr lang="en-US" sz="15999" spc="-319">
                <a:solidFill>
                  <a:srgbClr val="000000"/>
                </a:solidFill>
                <a:latin typeface="Monument Bold"/>
                <a:ea typeface="Monument Bold"/>
                <a:cs typeface="Monument Bold"/>
                <a:sym typeface="Monument Bold"/>
              </a:rPr>
              <a:t>THANK</a:t>
            </a:r>
          </a:p>
          <a:p>
            <a:pPr algn="l" marL="0" indent="0" lvl="1">
              <a:lnSpc>
                <a:spcPts val="15199"/>
              </a:lnSpc>
            </a:pPr>
            <a:r>
              <a:rPr lang="en-US" sz="15999" spc="-319">
                <a:solidFill>
                  <a:srgbClr val="000000"/>
                </a:solidFill>
                <a:latin typeface="Monument Bold"/>
                <a:ea typeface="Monument Bold"/>
                <a:cs typeface="Monument Bold"/>
                <a:sym typeface="Monument Bold"/>
              </a:rPr>
              <a:t>YOU.</a:t>
            </a:r>
          </a:p>
        </p:txBody>
      </p:sp>
    </p:spTree>
  </p:cSld>
  <p:clrMapOvr>
    <a:masterClrMapping/>
  </p:clrMapOvr>
  <p:transition spd="fast">
    <p:circle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657996"/>
            <a:ext cx="16230600" cy="9052136"/>
            <a:chOff x="0" y="0"/>
            <a:chExt cx="6862939" cy="382760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862939" cy="3827601"/>
            </a:xfrm>
            <a:custGeom>
              <a:avLst/>
              <a:gdLst/>
              <a:ahLst/>
              <a:cxnLst/>
              <a:rect r="r" b="b" t="t" l="l"/>
              <a:pathLst>
                <a:path h="3827601" w="6862939">
                  <a:moveTo>
                    <a:pt x="6738479" y="3827601"/>
                  </a:moveTo>
                  <a:lnTo>
                    <a:pt x="124460" y="3827601"/>
                  </a:lnTo>
                  <a:cubicBezTo>
                    <a:pt x="55880" y="3827601"/>
                    <a:pt x="0" y="3771721"/>
                    <a:pt x="0" y="370314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738479" y="0"/>
                  </a:lnTo>
                  <a:cubicBezTo>
                    <a:pt x="6807059" y="0"/>
                    <a:pt x="6862939" y="55880"/>
                    <a:pt x="6862939" y="124460"/>
                  </a:cubicBezTo>
                  <a:lnTo>
                    <a:pt x="6862939" y="3703141"/>
                  </a:lnTo>
                  <a:cubicBezTo>
                    <a:pt x="6862939" y="3771721"/>
                    <a:pt x="6807059" y="3827601"/>
                    <a:pt x="6738479" y="382760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13518" y="1393006"/>
            <a:ext cx="5955378" cy="7582117"/>
            <a:chOff x="0" y="0"/>
            <a:chExt cx="7322414" cy="932256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322414" cy="9323836"/>
            </a:xfrm>
            <a:custGeom>
              <a:avLst/>
              <a:gdLst/>
              <a:ahLst/>
              <a:cxnLst/>
              <a:rect r="r" b="b" t="t" l="l"/>
              <a:pathLst>
                <a:path h="9323836" w="7322414">
                  <a:moveTo>
                    <a:pt x="0" y="8742701"/>
                  </a:moveTo>
                  <a:lnTo>
                    <a:pt x="0" y="579864"/>
                  </a:lnTo>
                  <a:cubicBezTo>
                    <a:pt x="0" y="259167"/>
                    <a:pt x="203563" y="0"/>
                    <a:pt x="455454" y="0"/>
                  </a:cubicBezTo>
                  <a:lnTo>
                    <a:pt x="6868425" y="0"/>
                  </a:lnTo>
                  <a:cubicBezTo>
                    <a:pt x="7118852" y="0"/>
                    <a:pt x="7322414" y="259167"/>
                    <a:pt x="7322414" y="579864"/>
                  </a:cubicBezTo>
                  <a:lnTo>
                    <a:pt x="7322414" y="8744566"/>
                  </a:lnTo>
                  <a:cubicBezTo>
                    <a:pt x="7322414" y="9065262"/>
                    <a:pt x="7118852" y="9323836"/>
                    <a:pt x="6866960" y="9323836"/>
                  </a:cubicBezTo>
                  <a:lnTo>
                    <a:pt x="455454" y="9323836"/>
                  </a:lnTo>
                  <a:cubicBezTo>
                    <a:pt x="203563" y="9322565"/>
                    <a:pt x="0" y="9063398"/>
                    <a:pt x="0" y="8742701"/>
                  </a:cubicBezTo>
                  <a:close/>
                </a:path>
              </a:pathLst>
            </a:custGeom>
            <a:blipFill>
              <a:blip r:embed="rId3"/>
              <a:stretch>
                <a:fillRect l="-45559" t="0" r="-45559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4864140" y="7725753"/>
            <a:ext cx="1459066" cy="1459066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29F05"/>
            </a:solidFill>
          </p:spPr>
        </p:sp>
      </p:grpSp>
      <p:sp>
        <p:nvSpPr>
          <p:cNvPr name="AutoShape 9" id="9"/>
          <p:cNvSpPr/>
          <p:nvPr/>
        </p:nvSpPr>
        <p:spPr>
          <a:xfrm rot="5400000">
            <a:off x="15307919" y="8417186"/>
            <a:ext cx="571508" cy="0"/>
          </a:xfrm>
          <a:prstGeom prst="line">
            <a:avLst/>
          </a:prstGeom>
          <a:ln cap="rnd" w="7620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0" id="10"/>
          <p:cNvSpPr txBox="true"/>
          <p:nvPr/>
        </p:nvSpPr>
        <p:spPr>
          <a:xfrm rot="0">
            <a:off x="8095289" y="1956331"/>
            <a:ext cx="8227917" cy="89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141414"/>
                </a:solidFill>
                <a:latin typeface="Intro Rust"/>
                <a:ea typeface="Intro Rust"/>
                <a:cs typeface="Intro Rust"/>
                <a:sym typeface="Intro Rust"/>
              </a:rPr>
              <a:t>What’s a Word?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76550" y="3084729"/>
            <a:ext cx="5830242" cy="555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59"/>
              </a:lnSpc>
            </a:pPr>
            <a:r>
              <a:rPr lang="en-US" sz="4378" b="true">
                <a:solidFill>
                  <a:srgbClr val="487307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Introduction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76550" y="3984561"/>
            <a:ext cx="6030044" cy="1370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87791" indent="-393895" lvl="1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Smallest meaningful unit in language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276550" y="5694679"/>
            <a:ext cx="6030044" cy="2760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87791" indent="-393895" lvl="1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Need a way to store them. What about dictionaries?</a:t>
            </a:r>
          </a:p>
          <a:p>
            <a:pPr algn="l" marL="1575582" indent="-525194" lvl="2">
              <a:lnSpc>
                <a:spcPts val="5509"/>
              </a:lnSpc>
              <a:buFont typeface="Arial"/>
              <a:buChar char="⚬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Not Static</a:t>
            </a:r>
          </a:p>
          <a:p>
            <a:pPr algn="l" marL="1575582" indent="-525194" lvl="2">
              <a:lnSpc>
                <a:spcPts val="5509"/>
              </a:lnSpc>
              <a:buFont typeface="Arial"/>
              <a:buChar char="⚬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Lack of Context</a:t>
            </a:r>
          </a:p>
        </p:txBody>
      </p:sp>
    </p:spTree>
  </p:cSld>
  <p:clrMapOvr>
    <a:masterClrMapping/>
  </p:clrMapOvr>
  <p:transition spd="fast">
    <p:fade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657996"/>
            <a:ext cx="16230600" cy="9052136"/>
            <a:chOff x="0" y="0"/>
            <a:chExt cx="6862939" cy="382760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862939" cy="3827601"/>
            </a:xfrm>
            <a:custGeom>
              <a:avLst/>
              <a:gdLst/>
              <a:ahLst/>
              <a:cxnLst/>
              <a:rect r="r" b="b" t="t" l="l"/>
              <a:pathLst>
                <a:path h="3827601" w="6862939">
                  <a:moveTo>
                    <a:pt x="6738479" y="3827601"/>
                  </a:moveTo>
                  <a:lnTo>
                    <a:pt x="124460" y="3827601"/>
                  </a:lnTo>
                  <a:cubicBezTo>
                    <a:pt x="55880" y="3827601"/>
                    <a:pt x="0" y="3771721"/>
                    <a:pt x="0" y="370314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738479" y="0"/>
                  </a:lnTo>
                  <a:cubicBezTo>
                    <a:pt x="6807059" y="0"/>
                    <a:pt x="6862939" y="55880"/>
                    <a:pt x="6862939" y="124460"/>
                  </a:cubicBezTo>
                  <a:lnTo>
                    <a:pt x="6862939" y="3703141"/>
                  </a:lnTo>
                  <a:cubicBezTo>
                    <a:pt x="6862939" y="3771721"/>
                    <a:pt x="6807059" y="3827601"/>
                    <a:pt x="6738479" y="382760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864140" y="7725753"/>
            <a:ext cx="1459066" cy="1459066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29F05"/>
            </a:solidFill>
          </p:spPr>
        </p:sp>
      </p:grpSp>
      <p:sp>
        <p:nvSpPr>
          <p:cNvPr name="AutoShape 7" id="7"/>
          <p:cNvSpPr/>
          <p:nvPr/>
        </p:nvSpPr>
        <p:spPr>
          <a:xfrm rot="5400000">
            <a:off x="15307919" y="8417186"/>
            <a:ext cx="571508" cy="0"/>
          </a:xfrm>
          <a:prstGeom prst="line">
            <a:avLst/>
          </a:prstGeom>
          <a:ln cap="rnd" w="7620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298081" y="1325362"/>
            <a:ext cx="7975510" cy="7717403"/>
          </a:xfrm>
          <a:custGeom>
            <a:avLst/>
            <a:gdLst/>
            <a:ahLst/>
            <a:cxnLst/>
            <a:rect r="r" b="b" t="t" l="l"/>
            <a:pathLst>
              <a:path h="7717403" w="7975510">
                <a:moveTo>
                  <a:pt x="0" y="0"/>
                </a:moveTo>
                <a:lnTo>
                  <a:pt x="7975511" y="0"/>
                </a:lnTo>
                <a:lnTo>
                  <a:pt x="7975511" y="7717403"/>
                </a:lnTo>
                <a:lnTo>
                  <a:pt x="0" y="77174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250" t="-9328" r="-9933" b="-21703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555591" y="1956331"/>
            <a:ext cx="6767615" cy="89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141414"/>
                </a:solidFill>
                <a:latin typeface="Intro Rust"/>
                <a:ea typeface="Intro Rust"/>
                <a:cs typeface="Intro Rust"/>
                <a:sym typeface="Intro Rust"/>
              </a:rPr>
              <a:t>WordNet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688175" y="3084729"/>
            <a:ext cx="5294798" cy="555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59"/>
              </a:lnSpc>
            </a:pPr>
            <a:r>
              <a:rPr lang="en-US" sz="4378" b="true">
                <a:solidFill>
                  <a:srgbClr val="487307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Lexical Database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688175" y="3982299"/>
            <a:ext cx="6030044" cy="1370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87791" indent="-393895" lvl="1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Connects words based on their meanings</a:t>
            </a:r>
          </a:p>
        </p:txBody>
      </p:sp>
    </p:spTree>
  </p:cSld>
  <p:clrMapOvr>
    <a:masterClrMapping/>
  </p:clrMapOvr>
  <p:transition spd="slow">
    <p:cover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657996"/>
            <a:ext cx="16230600" cy="9052136"/>
            <a:chOff x="0" y="0"/>
            <a:chExt cx="6862939" cy="382760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862939" cy="3827601"/>
            </a:xfrm>
            <a:custGeom>
              <a:avLst/>
              <a:gdLst/>
              <a:ahLst/>
              <a:cxnLst/>
              <a:rect r="r" b="b" t="t" l="l"/>
              <a:pathLst>
                <a:path h="3827601" w="6862939">
                  <a:moveTo>
                    <a:pt x="6738479" y="3827601"/>
                  </a:moveTo>
                  <a:lnTo>
                    <a:pt x="124460" y="3827601"/>
                  </a:lnTo>
                  <a:cubicBezTo>
                    <a:pt x="55880" y="3827601"/>
                    <a:pt x="0" y="3771721"/>
                    <a:pt x="0" y="370314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738479" y="0"/>
                  </a:lnTo>
                  <a:cubicBezTo>
                    <a:pt x="6807059" y="0"/>
                    <a:pt x="6862939" y="55880"/>
                    <a:pt x="6862939" y="124460"/>
                  </a:cubicBezTo>
                  <a:lnTo>
                    <a:pt x="6862939" y="3703141"/>
                  </a:lnTo>
                  <a:cubicBezTo>
                    <a:pt x="6862939" y="3771721"/>
                    <a:pt x="6807059" y="3827601"/>
                    <a:pt x="6738479" y="382760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864140" y="7725753"/>
            <a:ext cx="1459066" cy="1459066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29F05"/>
            </a:solidFill>
          </p:spPr>
        </p:sp>
      </p:grpSp>
      <p:sp>
        <p:nvSpPr>
          <p:cNvPr name="AutoShape 7" id="7"/>
          <p:cNvSpPr/>
          <p:nvPr/>
        </p:nvSpPr>
        <p:spPr>
          <a:xfrm rot="5400000">
            <a:off x="15307919" y="8417186"/>
            <a:ext cx="571508" cy="0"/>
          </a:xfrm>
          <a:prstGeom prst="line">
            <a:avLst/>
          </a:prstGeom>
          <a:ln cap="rnd" w="7620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298081" y="1325362"/>
            <a:ext cx="7975510" cy="7717403"/>
          </a:xfrm>
          <a:custGeom>
            <a:avLst/>
            <a:gdLst/>
            <a:ahLst/>
            <a:cxnLst/>
            <a:rect r="r" b="b" t="t" l="l"/>
            <a:pathLst>
              <a:path h="7717403" w="7975510">
                <a:moveTo>
                  <a:pt x="0" y="0"/>
                </a:moveTo>
                <a:lnTo>
                  <a:pt x="7975511" y="0"/>
                </a:lnTo>
                <a:lnTo>
                  <a:pt x="7975511" y="7717403"/>
                </a:lnTo>
                <a:lnTo>
                  <a:pt x="0" y="77174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250" t="-9328" r="-9933" b="-21703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555591" y="1956331"/>
            <a:ext cx="6767615" cy="89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141414"/>
                </a:solidFill>
                <a:latin typeface="Intro Rust"/>
                <a:ea typeface="Intro Rust"/>
                <a:cs typeface="Intro Rust"/>
                <a:sym typeface="Intro Rust"/>
              </a:rPr>
              <a:t>WordNet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688175" y="3084729"/>
            <a:ext cx="5294798" cy="555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59"/>
              </a:lnSpc>
            </a:pPr>
            <a:r>
              <a:rPr lang="en-US" sz="4378" b="true">
                <a:solidFill>
                  <a:srgbClr val="487307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Lexical Database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688175" y="3982299"/>
            <a:ext cx="6030044" cy="1370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87791" indent="-393895" lvl="1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Connects words based on their meanings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688175" y="5694679"/>
            <a:ext cx="6030044" cy="2065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87791" indent="-393895" lvl="1">
              <a:lnSpc>
                <a:spcPts val="5509"/>
              </a:lnSpc>
              <a:buFont typeface="Arial"/>
              <a:buChar char="•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Limitations</a:t>
            </a:r>
          </a:p>
          <a:p>
            <a:pPr algn="l" marL="1575582" indent="-525194" lvl="2">
              <a:lnSpc>
                <a:spcPts val="5509"/>
              </a:lnSpc>
              <a:buFont typeface="Arial"/>
              <a:buChar char="⚬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Frequency of Updates</a:t>
            </a:r>
          </a:p>
          <a:p>
            <a:pPr algn="l" marL="1575582" indent="-525194" lvl="2">
              <a:lnSpc>
                <a:spcPts val="5509"/>
              </a:lnSpc>
              <a:buFont typeface="Arial"/>
              <a:buChar char="⚬"/>
            </a:pPr>
            <a:r>
              <a:rPr lang="en-US" sz="3648">
                <a:solidFill>
                  <a:srgbClr val="14141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No Context</a:t>
            </a:r>
          </a:p>
        </p:txBody>
      </p:sp>
    </p:spTree>
  </p:cSld>
  <p:clrMapOvr>
    <a:masterClrMapping/>
  </p:clrMapOvr>
  <p:transition spd="fast">
    <p:fade/>
  </p:transition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739413"/>
            <a:ext cx="9509737" cy="89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One Hot Encoding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28833" y="1685563"/>
            <a:ext cx="4758619" cy="338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18"/>
              </a:lnSpc>
            </a:pPr>
            <a:r>
              <a:rPr lang="en-US" b="true" sz="2546" i="true">
                <a:solidFill>
                  <a:srgbClr val="009B4C"/>
                </a:solidFill>
                <a:latin typeface="Nunito Sans Bold Italics"/>
                <a:ea typeface="Nunito Sans Bold Italics"/>
                <a:cs typeface="Nunito Sans Bold Italics"/>
                <a:sym typeface="Nunito Sans Bold Italics"/>
              </a:rPr>
              <a:t>Convert Categories into Binary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28833" y="2311065"/>
            <a:ext cx="16130467" cy="2065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9"/>
              </a:lnSpc>
            </a:pPr>
            <a:r>
              <a:rPr lang="en-US" sz="364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 popular approach in Discrete Word Representations, where each word in a vocabulary is represented by a vector with one ‘1’ corresponding to that word and all other positions set to ‘0’.</a:t>
            </a:r>
          </a:p>
        </p:txBody>
      </p:sp>
    </p:spTree>
  </p:cSld>
  <p:clrMapOvr>
    <a:masterClrMapping/>
  </p:clrMapOvr>
  <p:transition spd="slow">
    <p:cover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28833" y="3026412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9"/>
                </a:lnTo>
                <a:lnTo>
                  <a:pt x="0" y="10253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128833" y="4140273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8"/>
                </a:lnTo>
                <a:lnTo>
                  <a:pt x="0" y="10253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128833" y="5254133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8"/>
                </a:lnTo>
                <a:lnTo>
                  <a:pt x="0" y="10253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128833" y="6370720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9"/>
                </a:lnTo>
                <a:lnTo>
                  <a:pt x="0" y="10253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28833" y="7491610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9"/>
                </a:lnTo>
                <a:lnTo>
                  <a:pt x="0" y="10253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128833" y="8600558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8"/>
                </a:lnTo>
                <a:lnTo>
                  <a:pt x="0" y="10253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4386822" y="5464850"/>
            <a:ext cx="2089667" cy="1535906"/>
          </a:xfrm>
          <a:custGeom>
            <a:avLst/>
            <a:gdLst/>
            <a:ahLst/>
            <a:cxnLst/>
            <a:rect r="r" b="b" t="t" l="l"/>
            <a:pathLst>
              <a:path h="1535906" w="2089667">
                <a:moveTo>
                  <a:pt x="0" y="0"/>
                </a:moveTo>
                <a:lnTo>
                  <a:pt x="2089668" y="0"/>
                </a:lnTo>
                <a:lnTo>
                  <a:pt x="2089668" y="1535906"/>
                </a:lnTo>
                <a:lnTo>
                  <a:pt x="0" y="15359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739413"/>
            <a:ext cx="9509737" cy="89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One Hot Encoding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28833" y="1685563"/>
            <a:ext cx="4758619" cy="337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18"/>
              </a:lnSpc>
            </a:pPr>
            <a:r>
              <a:rPr lang="en-US" sz="2546" i="true">
                <a:solidFill>
                  <a:srgbClr val="009B4C"/>
                </a:solidFill>
                <a:latin typeface="Nunito Sans Italics"/>
                <a:ea typeface="Nunito Sans Italics"/>
                <a:cs typeface="Nunito Sans Italics"/>
                <a:sym typeface="Nunito Sans Italics"/>
              </a:rPr>
              <a:t>Convert Categories into Binary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28833" y="2593294"/>
            <a:ext cx="2789944" cy="338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18"/>
              </a:lnSpc>
            </a:pPr>
            <a:r>
              <a:rPr lang="en-US" sz="2546" b="true">
                <a:solidFill>
                  <a:srgbClr val="FFFFFF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Citizenship Status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171693" y="3878965"/>
            <a:ext cx="10314765" cy="338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18"/>
              </a:lnSpc>
            </a:pPr>
            <a:r>
              <a:rPr lang="en-US" b="true" sz="2546">
                <a:solidFill>
                  <a:srgbClr val="FFFFFF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Citizenship Status - Exact Values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7820140" y="4446478"/>
            <a:ext cx="4184916" cy="1538023"/>
          </a:xfrm>
          <a:custGeom>
            <a:avLst/>
            <a:gdLst/>
            <a:ahLst/>
            <a:cxnLst/>
            <a:rect r="r" b="b" t="t" l="l"/>
            <a:pathLst>
              <a:path h="1538023" w="4184916">
                <a:moveTo>
                  <a:pt x="0" y="0"/>
                </a:moveTo>
                <a:lnTo>
                  <a:pt x="4184917" y="0"/>
                </a:lnTo>
                <a:lnTo>
                  <a:pt x="4184917" y="1538023"/>
                </a:lnTo>
                <a:lnTo>
                  <a:pt x="0" y="15380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12434574" y="4446478"/>
            <a:ext cx="4184916" cy="1538023"/>
          </a:xfrm>
          <a:custGeom>
            <a:avLst/>
            <a:gdLst/>
            <a:ahLst/>
            <a:cxnLst/>
            <a:rect r="r" b="b" t="t" l="l"/>
            <a:pathLst>
              <a:path h="1538023" w="4184916">
                <a:moveTo>
                  <a:pt x="0" y="0"/>
                </a:moveTo>
                <a:lnTo>
                  <a:pt x="4184916" y="0"/>
                </a:lnTo>
                <a:lnTo>
                  <a:pt x="4184916" y="1538023"/>
                </a:lnTo>
                <a:lnTo>
                  <a:pt x="0" y="15380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15" id="15"/>
          <p:cNvSpPr/>
          <p:nvPr/>
        </p:nvSpPr>
        <p:spPr>
          <a:xfrm flipH="false" flipV="false" rot="0">
            <a:off x="10236618" y="6722599"/>
            <a:ext cx="4184916" cy="1538023"/>
          </a:xfrm>
          <a:custGeom>
            <a:avLst/>
            <a:gdLst/>
            <a:ahLst/>
            <a:cxnLst/>
            <a:rect r="r" b="b" t="t" l="l"/>
            <a:pathLst>
              <a:path h="1538023" w="4184916">
                <a:moveTo>
                  <a:pt x="0" y="0"/>
                </a:moveTo>
                <a:lnTo>
                  <a:pt x="4184916" y="0"/>
                </a:lnTo>
                <a:lnTo>
                  <a:pt x="4184916" y="1538023"/>
                </a:lnTo>
                <a:lnTo>
                  <a:pt x="0" y="15380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TextBox 16" id="16"/>
          <p:cNvSpPr txBox="true"/>
          <p:nvPr/>
        </p:nvSpPr>
        <p:spPr>
          <a:xfrm rot="0">
            <a:off x="1858454" y="3305188"/>
            <a:ext cx="1330701" cy="572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SGC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98961" y="4419049"/>
            <a:ext cx="1649688" cy="572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SGPR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858454" y="5537096"/>
            <a:ext cx="1344836" cy="570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INTL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06029" y="6649496"/>
            <a:ext cx="1649688" cy="572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SGPR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865522" y="7767544"/>
            <a:ext cx="1330701" cy="572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SGC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698961" y="8888434"/>
            <a:ext cx="1649688" cy="572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SGPR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642426" y="4719110"/>
            <a:ext cx="2540345" cy="1093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08"/>
              </a:lnSpc>
            </a:pPr>
            <a:r>
              <a:rPr lang="en-US" sz="8535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SGC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004970" y="4765591"/>
            <a:ext cx="3044125" cy="1099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13"/>
              </a:lnSpc>
            </a:pPr>
            <a:r>
              <a:rPr lang="en-US" sz="8540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SGPR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044861" y="7047674"/>
            <a:ext cx="2568429" cy="1099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13"/>
              </a:lnSpc>
            </a:pPr>
            <a:r>
              <a:rPr lang="en-US" sz="8540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INTL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436292" y="6119997"/>
            <a:ext cx="952613" cy="395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88"/>
              </a:lnSpc>
            </a:pPr>
            <a:r>
              <a:rPr lang="en-US" b="true" sz="3146" i="true">
                <a:solidFill>
                  <a:srgbClr val="FFFFFF"/>
                </a:solidFill>
                <a:latin typeface="Nunito Sans Bold Italics"/>
                <a:ea typeface="Nunito Sans Bold Italics"/>
                <a:cs typeface="Nunito Sans Bold Italics"/>
                <a:sym typeface="Nunito Sans Bold Italics"/>
              </a:rPr>
              <a:t>001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4050726" y="6149551"/>
            <a:ext cx="952613" cy="395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88"/>
              </a:lnSpc>
            </a:pPr>
            <a:r>
              <a:rPr lang="en-US" b="true" sz="3146" i="true">
                <a:solidFill>
                  <a:srgbClr val="FFFFFF"/>
                </a:solidFill>
                <a:latin typeface="Nunito Sans Bold Italics"/>
                <a:ea typeface="Nunito Sans Bold Italics"/>
                <a:cs typeface="Nunito Sans Bold Italics"/>
                <a:sym typeface="Nunito Sans Bold Italics"/>
              </a:rPr>
              <a:t>010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852769" y="8441073"/>
            <a:ext cx="952613" cy="395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88"/>
              </a:lnSpc>
            </a:pPr>
            <a:r>
              <a:rPr lang="en-US" b="true" sz="3146" i="true">
                <a:solidFill>
                  <a:srgbClr val="FFFFFF"/>
                </a:solidFill>
                <a:latin typeface="Nunito Sans Bold Italics"/>
                <a:ea typeface="Nunito Sans Bold Italics"/>
                <a:cs typeface="Nunito Sans Bold Italics"/>
                <a:sym typeface="Nunito Sans Bold Italics"/>
              </a:rPr>
              <a:t>100</a:t>
            </a:r>
          </a:p>
        </p:txBody>
      </p:sp>
    </p:spTree>
  </p:cSld>
  <p:clrMapOvr>
    <a:masterClrMapping/>
  </p:clrMapOvr>
  <p:transition spd="fast">
    <p:fade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944535" y="2979734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9"/>
                </a:lnTo>
                <a:lnTo>
                  <a:pt x="0" y="10253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6944535" y="4093595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8"/>
                </a:lnTo>
                <a:lnTo>
                  <a:pt x="0" y="10253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6944535" y="5207455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8"/>
                </a:lnTo>
                <a:lnTo>
                  <a:pt x="0" y="10253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6944535" y="6324042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9"/>
                </a:lnTo>
                <a:lnTo>
                  <a:pt x="0" y="10253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6944535" y="7444932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9"/>
                </a:lnTo>
                <a:lnTo>
                  <a:pt x="0" y="10253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6944535" y="8553880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8"/>
                </a:lnTo>
                <a:lnTo>
                  <a:pt x="0" y="10253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0706946" y="2979734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9"/>
                </a:lnTo>
                <a:lnTo>
                  <a:pt x="0" y="10253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10706946" y="4093595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8"/>
                </a:lnTo>
                <a:lnTo>
                  <a:pt x="0" y="10253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10706946" y="5207455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8"/>
                </a:lnTo>
                <a:lnTo>
                  <a:pt x="0" y="10253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10706946" y="6324042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9"/>
                </a:lnTo>
                <a:lnTo>
                  <a:pt x="0" y="10253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10706946" y="7444932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9"/>
                </a:lnTo>
                <a:lnTo>
                  <a:pt x="0" y="10253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13" id="13"/>
          <p:cNvSpPr/>
          <p:nvPr/>
        </p:nvSpPr>
        <p:spPr>
          <a:xfrm flipH="false" flipV="false" rot="0">
            <a:off x="10706946" y="8553880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8"/>
                </a:lnTo>
                <a:lnTo>
                  <a:pt x="0" y="10253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14469356" y="2979734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9"/>
                </a:lnTo>
                <a:lnTo>
                  <a:pt x="0" y="10253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15" id="15"/>
          <p:cNvSpPr/>
          <p:nvPr/>
        </p:nvSpPr>
        <p:spPr>
          <a:xfrm flipH="false" flipV="false" rot="0">
            <a:off x="14469356" y="4093595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8"/>
                </a:lnTo>
                <a:lnTo>
                  <a:pt x="0" y="10253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16" id="16"/>
          <p:cNvSpPr/>
          <p:nvPr/>
        </p:nvSpPr>
        <p:spPr>
          <a:xfrm flipH="false" flipV="false" rot="0">
            <a:off x="14469356" y="5207455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8"/>
                </a:lnTo>
                <a:lnTo>
                  <a:pt x="0" y="10253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17" id="17"/>
          <p:cNvSpPr/>
          <p:nvPr/>
        </p:nvSpPr>
        <p:spPr>
          <a:xfrm flipH="false" flipV="false" rot="0">
            <a:off x="14469356" y="6324042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9"/>
                </a:lnTo>
                <a:lnTo>
                  <a:pt x="0" y="10253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18" id="18"/>
          <p:cNvSpPr/>
          <p:nvPr/>
        </p:nvSpPr>
        <p:spPr>
          <a:xfrm flipH="false" flipV="false" rot="0">
            <a:off x="14469356" y="7444932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9"/>
                </a:lnTo>
                <a:lnTo>
                  <a:pt x="0" y="10253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19" id="19"/>
          <p:cNvSpPr/>
          <p:nvPr/>
        </p:nvSpPr>
        <p:spPr>
          <a:xfrm flipH="false" flipV="false" rot="0">
            <a:off x="14469356" y="8553880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8"/>
                </a:lnTo>
                <a:lnTo>
                  <a:pt x="0" y="10253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20" id="20"/>
          <p:cNvSpPr/>
          <p:nvPr/>
        </p:nvSpPr>
        <p:spPr>
          <a:xfrm flipH="false" flipV="false" rot="0">
            <a:off x="4386822" y="5464850"/>
            <a:ext cx="2089667" cy="1535906"/>
          </a:xfrm>
          <a:custGeom>
            <a:avLst/>
            <a:gdLst/>
            <a:ahLst/>
            <a:cxnLst/>
            <a:rect r="r" b="b" t="t" l="l"/>
            <a:pathLst>
              <a:path h="1535906" w="2089667">
                <a:moveTo>
                  <a:pt x="0" y="0"/>
                </a:moveTo>
                <a:lnTo>
                  <a:pt x="2089668" y="0"/>
                </a:lnTo>
                <a:lnTo>
                  <a:pt x="2089668" y="1535906"/>
                </a:lnTo>
                <a:lnTo>
                  <a:pt x="0" y="15359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1028700" y="739413"/>
            <a:ext cx="9509737" cy="89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One Hot Encoding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28833" y="1685563"/>
            <a:ext cx="4758619" cy="337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18"/>
              </a:lnSpc>
            </a:pPr>
            <a:r>
              <a:rPr lang="en-US" sz="2546" i="true">
                <a:solidFill>
                  <a:srgbClr val="009B4C"/>
                </a:solidFill>
                <a:latin typeface="Nunito Sans Italics"/>
                <a:ea typeface="Nunito Sans Italics"/>
                <a:cs typeface="Nunito Sans Italics"/>
                <a:sym typeface="Nunito Sans Italics"/>
              </a:rPr>
              <a:t>Convert Categories into Binary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28833" y="2593294"/>
            <a:ext cx="2789944" cy="338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18"/>
              </a:lnSpc>
            </a:pPr>
            <a:r>
              <a:rPr lang="en-US" sz="2546" b="true">
                <a:solidFill>
                  <a:srgbClr val="FFFFFF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Citizenship Status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944535" y="2400472"/>
            <a:ext cx="10314765" cy="338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18"/>
              </a:lnSpc>
            </a:pPr>
            <a:r>
              <a:rPr lang="en-US" b="true" sz="2546">
                <a:solidFill>
                  <a:srgbClr val="FFFFFF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Citizenship Status (Binary)</a:t>
            </a:r>
          </a:p>
        </p:txBody>
      </p:sp>
      <p:sp>
        <p:nvSpPr>
          <p:cNvPr name="Freeform 25" id="25"/>
          <p:cNvSpPr/>
          <p:nvPr/>
        </p:nvSpPr>
        <p:spPr>
          <a:xfrm flipH="false" flipV="false" rot="0">
            <a:off x="1128833" y="3026412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9"/>
                </a:lnTo>
                <a:lnTo>
                  <a:pt x="0" y="10253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26" id="26"/>
          <p:cNvSpPr/>
          <p:nvPr/>
        </p:nvSpPr>
        <p:spPr>
          <a:xfrm flipH="false" flipV="false" rot="0">
            <a:off x="1128833" y="4140273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8"/>
                </a:lnTo>
                <a:lnTo>
                  <a:pt x="0" y="10253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27" id="27"/>
          <p:cNvSpPr/>
          <p:nvPr/>
        </p:nvSpPr>
        <p:spPr>
          <a:xfrm flipH="false" flipV="false" rot="0">
            <a:off x="1128833" y="5254133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8"/>
                </a:lnTo>
                <a:lnTo>
                  <a:pt x="0" y="10253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28" id="28"/>
          <p:cNvSpPr/>
          <p:nvPr/>
        </p:nvSpPr>
        <p:spPr>
          <a:xfrm flipH="false" flipV="false" rot="0">
            <a:off x="1128833" y="6370720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9"/>
                </a:lnTo>
                <a:lnTo>
                  <a:pt x="0" y="10253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29" id="29"/>
          <p:cNvSpPr/>
          <p:nvPr/>
        </p:nvSpPr>
        <p:spPr>
          <a:xfrm flipH="false" flipV="false" rot="0">
            <a:off x="1128833" y="7491610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9"/>
                </a:lnTo>
                <a:lnTo>
                  <a:pt x="0" y="10253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30" id="30"/>
          <p:cNvSpPr/>
          <p:nvPr/>
        </p:nvSpPr>
        <p:spPr>
          <a:xfrm flipH="false" flipV="false" rot="0">
            <a:off x="1128833" y="8600558"/>
            <a:ext cx="2789944" cy="1025349"/>
          </a:xfrm>
          <a:custGeom>
            <a:avLst/>
            <a:gdLst/>
            <a:ahLst/>
            <a:cxnLst/>
            <a:rect r="r" b="b" t="t" l="l"/>
            <a:pathLst>
              <a:path h="1025349" w="2789944">
                <a:moveTo>
                  <a:pt x="0" y="0"/>
                </a:moveTo>
                <a:lnTo>
                  <a:pt x="2789944" y="0"/>
                </a:lnTo>
                <a:lnTo>
                  <a:pt x="2789944" y="1025348"/>
                </a:lnTo>
                <a:lnTo>
                  <a:pt x="0" y="10253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0315" t="0" r="-169643" b="-339383"/>
            </a:stretch>
          </a:blipFill>
          <a:ln w="104775" cap="sq">
            <a:solidFill>
              <a:srgbClr val="FFFFFF"/>
            </a:solidFill>
            <a:prstDash val="solid"/>
            <a:miter/>
          </a:ln>
        </p:spPr>
      </p:sp>
      <p:sp>
        <p:nvSpPr>
          <p:cNvPr name="TextBox 31" id="31"/>
          <p:cNvSpPr txBox="true"/>
          <p:nvPr/>
        </p:nvSpPr>
        <p:spPr>
          <a:xfrm rot="0">
            <a:off x="1858454" y="3305188"/>
            <a:ext cx="1330701" cy="572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SGC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698961" y="4419049"/>
            <a:ext cx="1649688" cy="572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SGPR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858454" y="5537096"/>
            <a:ext cx="1344836" cy="570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INTL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706029" y="6649496"/>
            <a:ext cx="1649688" cy="572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SGPR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865522" y="7767544"/>
            <a:ext cx="1330701" cy="572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SGC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698961" y="8888434"/>
            <a:ext cx="1649688" cy="572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SGPR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7674157" y="3258510"/>
            <a:ext cx="1330701" cy="570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0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7514663" y="4372371"/>
            <a:ext cx="1649688" cy="570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0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7674157" y="5490418"/>
            <a:ext cx="1344836" cy="570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1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7521731" y="6602818"/>
            <a:ext cx="1649688" cy="570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0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7681224" y="7720866"/>
            <a:ext cx="1330701" cy="570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0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7514663" y="8841756"/>
            <a:ext cx="1649688" cy="570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0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1433033" y="3253960"/>
            <a:ext cx="1330701" cy="570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0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1273540" y="4367820"/>
            <a:ext cx="1649688" cy="570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1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1433033" y="5485868"/>
            <a:ext cx="1344836" cy="570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0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1280607" y="6598268"/>
            <a:ext cx="1649688" cy="570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1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1447168" y="7720866"/>
            <a:ext cx="1330701" cy="570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0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1273540" y="8837206"/>
            <a:ext cx="1649688" cy="570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1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5199433" y="3251843"/>
            <a:ext cx="1330701" cy="570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1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15039940" y="4365703"/>
            <a:ext cx="1649688" cy="570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0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5199433" y="5483751"/>
            <a:ext cx="1344836" cy="570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0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5047007" y="6596151"/>
            <a:ext cx="1649688" cy="570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0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15206501" y="7714198"/>
            <a:ext cx="1330701" cy="570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1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5039940" y="8835088"/>
            <a:ext cx="1649688" cy="570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7"/>
              </a:lnSpc>
            </a:pPr>
            <a:r>
              <a:rPr lang="en-US" sz="4471">
                <a:solidFill>
                  <a:srgbClr val="FFFFFF"/>
                </a:solidFill>
                <a:latin typeface="Intro Rust"/>
                <a:ea typeface="Intro Rust"/>
                <a:cs typeface="Intro Rust"/>
                <a:sym typeface="Intro Rust"/>
              </a:rPr>
              <a:t>0</a:t>
            </a:r>
          </a:p>
        </p:txBody>
      </p:sp>
    </p:spTree>
  </p:cSld>
  <p:clrMapOvr>
    <a:masterClrMapping/>
  </p:clrMapOvr>
  <p:transition spd="fast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DAGWdIE7bP0</dc:identifier>
  <dcterms:modified xsi:type="dcterms:W3CDTF">2011-08-01T06:04:30Z</dcterms:modified>
  <cp:revision>1</cp:revision>
  <dc:title>PolyWorkshop_WOrd2Vec</dc:title>
</cp:coreProperties>
</file>

<file path=docProps/thumbnail.jpeg>
</file>